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sldIdLst>
    <p:sldId id="256" r:id="rId2"/>
    <p:sldId id="257" r:id="rId3"/>
    <p:sldId id="285" r:id="rId4"/>
    <p:sldId id="258" r:id="rId5"/>
    <p:sldId id="263" r:id="rId6"/>
    <p:sldId id="290" r:id="rId7"/>
    <p:sldId id="260" r:id="rId8"/>
    <p:sldId id="286" r:id="rId9"/>
    <p:sldId id="292" r:id="rId10"/>
    <p:sldId id="293" r:id="rId11"/>
    <p:sldId id="294" r:id="rId12"/>
    <p:sldId id="295" r:id="rId13"/>
    <p:sldId id="329" r:id="rId14"/>
    <p:sldId id="291" r:id="rId15"/>
    <p:sldId id="261" r:id="rId16"/>
    <p:sldId id="262" r:id="rId17"/>
    <p:sldId id="296" r:id="rId18"/>
    <p:sldId id="298" r:id="rId19"/>
    <p:sldId id="310" r:id="rId20"/>
    <p:sldId id="311" r:id="rId21"/>
    <p:sldId id="312" r:id="rId22"/>
    <p:sldId id="313" r:id="rId23"/>
    <p:sldId id="314" r:id="rId24"/>
    <p:sldId id="299" r:id="rId25"/>
    <p:sldId id="300" r:id="rId26"/>
    <p:sldId id="301" r:id="rId27"/>
    <p:sldId id="302" r:id="rId28"/>
    <p:sldId id="303" r:id="rId29"/>
    <p:sldId id="323" r:id="rId30"/>
    <p:sldId id="325" r:id="rId31"/>
    <p:sldId id="330" r:id="rId32"/>
    <p:sldId id="304" r:id="rId33"/>
    <p:sldId id="318" r:id="rId34"/>
    <p:sldId id="319" r:id="rId35"/>
    <p:sldId id="320" r:id="rId36"/>
    <p:sldId id="321" r:id="rId37"/>
    <p:sldId id="322" r:id="rId38"/>
    <p:sldId id="287" r:id="rId39"/>
    <p:sldId id="305" r:id="rId40"/>
    <p:sldId id="326" r:id="rId41"/>
    <p:sldId id="306" r:id="rId42"/>
    <p:sldId id="315" r:id="rId43"/>
    <p:sldId id="327" r:id="rId44"/>
    <p:sldId id="316" r:id="rId45"/>
    <p:sldId id="317" r:id="rId46"/>
    <p:sldId id="307" r:id="rId47"/>
    <p:sldId id="308" r:id="rId48"/>
    <p:sldId id="309" r:id="rId49"/>
    <p:sldId id="283" r:id="rId50"/>
    <p:sldId id="284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8">
          <p15:clr>
            <a:srgbClr val="A4A3A4"/>
          </p15:clr>
        </p15:guide>
        <p15:guide id="2" pos="2878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1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38" y="384"/>
      </p:cViewPr>
      <p:guideLst>
        <p:guide orient="horz" pos="1618"/>
        <p:guide pos="2878"/>
        <p:guide orient="horz" pos="1620"/>
        <p:guide orient="horz" pos="17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71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2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55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27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26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43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00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24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4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56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883D9-CC87-47FB-8944-E2C8748D0482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DF1B6-BA5E-4EBE-828F-D7066C72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4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A65748B-FCD4-D10D-30A9-69FA2D43DFAC}"/>
              </a:ext>
            </a:extLst>
          </p:cNvPr>
          <p:cNvSpPr/>
          <p:nvPr/>
        </p:nvSpPr>
        <p:spPr>
          <a:xfrm>
            <a:off x="4070294" y="1"/>
            <a:ext cx="3333918" cy="5143500"/>
          </a:xfrm>
          <a:custGeom>
            <a:avLst/>
            <a:gdLst>
              <a:gd name="connsiteX0" fmla="*/ 2257680 w 4725750"/>
              <a:gd name="connsiteY0" fmla="*/ 0 h 5143501"/>
              <a:gd name="connsiteX1" fmla="*/ 2358829 w 4725750"/>
              <a:gd name="connsiteY1" fmla="*/ 0 h 5143501"/>
              <a:gd name="connsiteX2" fmla="*/ 4725750 w 4725750"/>
              <a:gd name="connsiteY2" fmla="*/ 0 h 5143501"/>
              <a:gd name="connsiteX3" fmla="*/ 4725750 w 4725750"/>
              <a:gd name="connsiteY3" fmla="*/ 5143501 h 5143501"/>
              <a:gd name="connsiteX4" fmla="*/ 2257680 w 4725750"/>
              <a:gd name="connsiteY4" fmla="*/ 5143501 h 5143501"/>
              <a:gd name="connsiteX5" fmla="*/ 2257680 w 4725750"/>
              <a:gd name="connsiteY5" fmla="*/ 5137932 h 5143501"/>
              <a:gd name="connsiteX6" fmla="*/ 2117653 w 4725750"/>
              <a:gd name="connsiteY6" fmla="*/ 5130223 h 5143501"/>
              <a:gd name="connsiteX7" fmla="*/ 0 w 4725750"/>
              <a:gd name="connsiteY7" fmla="*/ 2571750 h 5143501"/>
              <a:gd name="connsiteX8" fmla="*/ 2117653 w 4725750"/>
              <a:gd name="connsiteY8" fmla="*/ 13278 h 5143501"/>
              <a:gd name="connsiteX9" fmla="*/ 2257680 w 4725750"/>
              <a:gd name="connsiteY9" fmla="*/ 5569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5750" h="5143501">
                <a:moveTo>
                  <a:pt x="2257680" y="0"/>
                </a:moveTo>
                <a:lnTo>
                  <a:pt x="2358829" y="0"/>
                </a:lnTo>
                <a:lnTo>
                  <a:pt x="4725750" y="0"/>
                </a:lnTo>
                <a:lnTo>
                  <a:pt x="4725750" y="5143501"/>
                </a:lnTo>
                <a:lnTo>
                  <a:pt x="2257680" y="5143501"/>
                </a:lnTo>
                <a:lnTo>
                  <a:pt x="2257680" y="5137932"/>
                </a:lnTo>
                <a:lnTo>
                  <a:pt x="2117653" y="5130223"/>
                </a:lnTo>
                <a:cubicBezTo>
                  <a:pt x="928199" y="4998523"/>
                  <a:pt x="0" y="3903317"/>
                  <a:pt x="0" y="2571750"/>
                </a:cubicBezTo>
                <a:cubicBezTo>
                  <a:pt x="0" y="1240183"/>
                  <a:pt x="928199" y="144977"/>
                  <a:pt x="2117653" y="13278"/>
                </a:cubicBezTo>
                <a:lnTo>
                  <a:pt x="2257680" y="55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25" descr="(사진=이미지투데이)">
            <a:extLst>
              <a:ext uri="{FF2B5EF4-FFF2-40B4-BE49-F238E27FC236}">
                <a16:creationId xmlns:a16="http://schemas.microsoft.com/office/drawing/2014/main" id="{33F66026-9144-1497-3FCF-446DBF9C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0" r="12703"/>
          <a:stretch>
            <a:fillRect/>
          </a:stretch>
        </p:blipFill>
        <p:spPr bwMode="auto">
          <a:xfrm flipH="1">
            <a:off x="4418250" y="0"/>
            <a:ext cx="4725750" cy="5143500"/>
          </a:xfrm>
          <a:custGeom>
            <a:avLst/>
            <a:gdLst>
              <a:gd name="connsiteX0" fmla="*/ 2468070 w 4725750"/>
              <a:gd name="connsiteY0" fmla="*/ 0 h 5143500"/>
              <a:gd name="connsiteX1" fmla="*/ 2366921 w 4725750"/>
              <a:gd name="connsiteY1" fmla="*/ 0 h 5143500"/>
              <a:gd name="connsiteX2" fmla="*/ 0 w 4725750"/>
              <a:gd name="connsiteY2" fmla="*/ 0 h 5143500"/>
              <a:gd name="connsiteX3" fmla="*/ 0 w 4725750"/>
              <a:gd name="connsiteY3" fmla="*/ 5143500 h 5143500"/>
              <a:gd name="connsiteX4" fmla="*/ 2468070 w 4725750"/>
              <a:gd name="connsiteY4" fmla="*/ 5143500 h 5143500"/>
              <a:gd name="connsiteX5" fmla="*/ 2468070 w 4725750"/>
              <a:gd name="connsiteY5" fmla="*/ 5137932 h 5143500"/>
              <a:gd name="connsiteX6" fmla="*/ 2608097 w 4725750"/>
              <a:gd name="connsiteY6" fmla="*/ 5130223 h 5143500"/>
              <a:gd name="connsiteX7" fmla="*/ 4725750 w 4725750"/>
              <a:gd name="connsiteY7" fmla="*/ 2571750 h 5143500"/>
              <a:gd name="connsiteX8" fmla="*/ 2608097 w 4725750"/>
              <a:gd name="connsiteY8" fmla="*/ 13278 h 5143500"/>
              <a:gd name="connsiteX9" fmla="*/ 2468070 w 4725750"/>
              <a:gd name="connsiteY9" fmla="*/ 556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5750" h="5143500">
                <a:moveTo>
                  <a:pt x="2468070" y="0"/>
                </a:moveTo>
                <a:lnTo>
                  <a:pt x="2366921" y="0"/>
                </a:lnTo>
                <a:lnTo>
                  <a:pt x="0" y="0"/>
                </a:lnTo>
                <a:lnTo>
                  <a:pt x="0" y="5143500"/>
                </a:lnTo>
                <a:lnTo>
                  <a:pt x="2468070" y="5143500"/>
                </a:lnTo>
                <a:lnTo>
                  <a:pt x="2468070" y="5137932"/>
                </a:lnTo>
                <a:lnTo>
                  <a:pt x="2608097" y="5130223"/>
                </a:lnTo>
                <a:cubicBezTo>
                  <a:pt x="3797551" y="4998523"/>
                  <a:pt x="4725750" y="3903317"/>
                  <a:pt x="4725750" y="2571750"/>
                </a:cubicBezTo>
                <a:cubicBezTo>
                  <a:pt x="4725750" y="1240183"/>
                  <a:pt x="3797551" y="144977"/>
                  <a:pt x="2608097" y="13278"/>
                </a:cubicBezTo>
                <a:lnTo>
                  <a:pt x="2468070" y="55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6DC052-E7FD-BAB5-A9A0-D59CD62B5DB3}"/>
              </a:ext>
            </a:extLst>
          </p:cNvPr>
          <p:cNvSpPr txBox="1"/>
          <p:nvPr/>
        </p:nvSpPr>
        <p:spPr>
          <a:xfrm>
            <a:off x="427044" y="1707419"/>
            <a:ext cx="2296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E-RAIL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키오스크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F74271-A14C-3E3F-97FB-C2A9DCCAA66B}"/>
              </a:ext>
            </a:extLst>
          </p:cNvPr>
          <p:cNvSpPr txBox="1"/>
          <p:nvPr/>
        </p:nvSpPr>
        <p:spPr>
          <a:xfrm>
            <a:off x="453154" y="1430420"/>
            <a:ext cx="200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이젠아카데미</a:t>
            </a: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 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A40AF8-3C55-DEE7-515A-3749562C826D}"/>
              </a:ext>
            </a:extLst>
          </p:cNvPr>
          <p:cNvSpPr txBox="1"/>
          <p:nvPr/>
        </p:nvSpPr>
        <p:spPr>
          <a:xfrm>
            <a:off x="453154" y="3169357"/>
            <a:ext cx="3131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이종현 ｜권영준 ｜김수진 ｜박정준 ｜이희정</a:t>
            </a:r>
          </a:p>
        </p:txBody>
      </p:sp>
    </p:spTree>
    <p:extLst>
      <p:ext uri="{BB962C8B-B14F-4D97-AF65-F5344CB8AC3E}">
        <p14:creationId xmlns:p14="http://schemas.microsoft.com/office/powerpoint/2010/main" val="368975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316351-9B90-9134-229A-A666628B92D5}"/>
              </a:ext>
            </a:extLst>
          </p:cNvPr>
          <p:cNvCxnSpPr>
            <a:cxnSpLocks/>
            <a:endCxn id="42" idx="3"/>
          </p:cNvCxnSpPr>
          <p:nvPr/>
        </p:nvCxnSpPr>
        <p:spPr>
          <a:xfrm>
            <a:off x="0" y="2252050"/>
            <a:ext cx="9073745" cy="2675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2C7620-B0A8-BD40-0FD6-7F9B1D0C036A}"/>
              </a:ext>
            </a:extLst>
          </p:cNvPr>
          <p:cNvGrpSpPr/>
          <p:nvPr/>
        </p:nvGrpSpPr>
        <p:grpSpPr>
          <a:xfrm>
            <a:off x="165098" y="46953"/>
            <a:ext cx="1115965" cy="936855"/>
            <a:chOff x="374649" y="77889"/>
            <a:chExt cx="1115965" cy="93685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5B2560-0620-09BA-7F0B-E969F982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F8E59-4308-90B8-B1F5-614F45179276}"/>
                </a:ext>
              </a:extLst>
            </p:cNvPr>
            <p:cNvSpPr txBox="1"/>
            <p:nvPr/>
          </p:nvSpPr>
          <p:spPr>
            <a:xfrm>
              <a:off x="614413" y="598291"/>
              <a:ext cx="811107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03.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순서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B55EB-20D3-F60E-D623-CC5D129DD1B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7847AF9-5EA0-8AED-531D-6A20BB1EA55A}"/>
              </a:ext>
            </a:extLst>
          </p:cNvPr>
          <p:cNvSpPr/>
          <p:nvPr/>
        </p:nvSpPr>
        <p:spPr>
          <a:xfrm>
            <a:off x="177589" y="2009610"/>
            <a:ext cx="1103474" cy="502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출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도착지 조회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7659562-B5B8-FD03-3A47-C28689B32DF6}"/>
              </a:ext>
            </a:extLst>
          </p:cNvPr>
          <p:cNvSpPr/>
          <p:nvPr/>
        </p:nvSpPr>
        <p:spPr>
          <a:xfrm>
            <a:off x="1532186" y="1991787"/>
            <a:ext cx="1103474" cy="502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날짜 선택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3B9A9E1-43DD-9EB4-24B0-1E1A788778A1}"/>
              </a:ext>
            </a:extLst>
          </p:cNvPr>
          <p:cNvSpPr/>
          <p:nvPr/>
        </p:nvSpPr>
        <p:spPr>
          <a:xfrm>
            <a:off x="2886783" y="1997728"/>
            <a:ext cx="1103474" cy="502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열차 종류 선택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6CA077C-3B83-CACA-587B-A77B9E235F84}"/>
              </a:ext>
            </a:extLst>
          </p:cNvPr>
          <p:cNvSpPr/>
          <p:nvPr/>
        </p:nvSpPr>
        <p:spPr>
          <a:xfrm>
            <a:off x="4241380" y="2003669"/>
            <a:ext cx="1103474" cy="502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인원 선택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41A5582-7F00-A4C2-B9B6-F32421897169}"/>
              </a:ext>
            </a:extLst>
          </p:cNvPr>
          <p:cNvSpPr/>
          <p:nvPr/>
        </p:nvSpPr>
        <p:spPr>
          <a:xfrm>
            <a:off x="5595977" y="2015551"/>
            <a:ext cx="1103474" cy="502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스케줄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좌석 선택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67CD12B-569E-3AA1-BD91-A7501224BB10}"/>
              </a:ext>
            </a:extLst>
          </p:cNvPr>
          <p:cNvSpPr/>
          <p:nvPr/>
        </p:nvSpPr>
        <p:spPr>
          <a:xfrm>
            <a:off x="6950574" y="2021492"/>
            <a:ext cx="1103474" cy="502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차내식 선택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2771A7C-A607-DBD2-D452-8EBA9FE42B0E}"/>
              </a:ext>
            </a:extLst>
          </p:cNvPr>
          <p:cNvSpPr/>
          <p:nvPr/>
        </p:nvSpPr>
        <p:spPr>
          <a:xfrm>
            <a:off x="8305169" y="2027432"/>
            <a:ext cx="768576" cy="50274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>
                <a:solidFill>
                  <a:schemeClr val="bg1"/>
                </a:solidFill>
              </a:rPr>
              <a:t>결제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F9EA7A2-A30B-A496-2EC5-52DF7E6B0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61"/>
          <a:stretch/>
        </p:blipFill>
        <p:spPr>
          <a:xfrm>
            <a:off x="99720" y="2613328"/>
            <a:ext cx="1922543" cy="10440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0D87BA3-81CD-FF18-F7C7-5E289B2FC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17"/>
          <a:stretch/>
        </p:blipFill>
        <p:spPr>
          <a:xfrm>
            <a:off x="1281063" y="815290"/>
            <a:ext cx="1927646" cy="10440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28B037E-3F70-C772-3405-1A24309FE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17"/>
          <a:stretch/>
        </p:blipFill>
        <p:spPr>
          <a:xfrm>
            <a:off x="2369821" y="2613328"/>
            <a:ext cx="1927646" cy="10440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465E516-16A0-F2CB-411B-416BF84C03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17"/>
          <a:stretch/>
        </p:blipFill>
        <p:spPr>
          <a:xfrm>
            <a:off x="3726181" y="796330"/>
            <a:ext cx="1927647" cy="10440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2CD8024B-6A2A-5721-0495-A161090FB3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17"/>
          <a:stretch/>
        </p:blipFill>
        <p:spPr>
          <a:xfrm>
            <a:off x="4881404" y="2600703"/>
            <a:ext cx="1927647" cy="10440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9A66AFFF-5089-A961-528F-4C8669ACFB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803" t="9113" r="14622" b="27442"/>
          <a:stretch/>
        </p:blipFill>
        <p:spPr>
          <a:xfrm>
            <a:off x="5076214" y="3740476"/>
            <a:ext cx="1538025" cy="10440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46BC5B5-88D5-E283-C06D-12CA89EEE0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717"/>
          <a:stretch/>
        </p:blipFill>
        <p:spPr>
          <a:xfrm>
            <a:off x="6294121" y="784019"/>
            <a:ext cx="1927647" cy="10440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778E8ECE-A593-A9B2-CE92-3E2FC75B7E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2988" y="2615720"/>
            <a:ext cx="1646788" cy="1743761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23344FA7-1CC8-E05F-AA5E-B5F791648EC5}"/>
              </a:ext>
            </a:extLst>
          </p:cNvPr>
          <p:cNvSpPr txBox="1"/>
          <p:nvPr/>
        </p:nvSpPr>
        <p:spPr>
          <a:xfrm>
            <a:off x="99720" y="946737"/>
            <a:ext cx="124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기차 예매</a:t>
            </a:r>
          </a:p>
        </p:txBody>
      </p:sp>
    </p:spTree>
    <p:extLst>
      <p:ext uri="{BB962C8B-B14F-4D97-AF65-F5344CB8AC3E}">
        <p14:creationId xmlns:p14="http://schemas.microsoft.com/office/powerpoint/2010/main" val="68732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2C7620-B0A8-BD40-0FD6-7F9B1D0C036A}"/>
              </a:ext>
            </a:extLst>
          </p:cNvPr>
          <p:cNvGrpSpPr/>
          <p:nvPr/>
        </p:nvGrpSpPr>
        <p:grpSpPr>
          <a:xfrm>
            <a:off x="165098" y="46953"/>
            <a:ext cx="1115965" cy="936855"/>
            <a:chOff x="374649" y="77889"/>
            <a:chExt cx="1115965" cy="93685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5B2560-0620-09BA-7F0B-E969F982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F8E59-4308-90B8-B1F5-614F45179276}"/>
                </a:ext>
              </a:extLst>
            </p:cNvPr>
            <p:cNvSpPr txBox="1"/>
            <p:nvPr/>
          </p:nvSpPr>
          <p:spPr>
            <a:xfrm>
              <a:off x="614413" y="598291"/>
              <a:ext cx="811107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03.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순서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288B16-A1AF-A526-9263-CA4E0471CB85}"/>
              </a:ext>
            </a:extLst>
          </p:cNvPr>
          <p:cNvSpPr txBox="1"/>
          <p:nvPr/>
        </p:nvSpPr>
        <p:spPr>
          <a:xfrm>
            <a:off x="99720" y="946737"/>
            <a:ext cx="124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조회</a:t>
            </a:r>
            <a:r>
              <a:rPr lang="en-US" altLang="ko-KR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</a:t>
            </a:r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B55EB-20D3-F60E-D623-CC5D129DD1B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ABF9F2-AEEF-2255-4CFA-79E36F542DC7}"/>
              </a:ext>
            </a:extLst>
          </p:cNvPr>
          <p:cNvSpPr txBox="1"/>
          <p:nvPr/>
        </p:nvSpPr>
        <p:spPr>
          <a:xfrm>
            <a:off x="6185057" y="1707583"/>
            <a:ext cx="5373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latin typeface="Noto Sans KR Black" panose="020B0600000101010101" charset="-127"/>
                <a:ea typeface="Noto Sans KR Black" panose="020B0600000101010101" charset="-127"/>
              </a:rPr>
              <a:t>실패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99FF8F2-33E7-AFF1-A72C-469DAAB48963}"/>
              </a:ext>
            </a:extLst>
          </p:cNvPr>
          <p:cNvGrpSpPr/>
          <p:nvPr/>
        </p:nvGrpSpPr>
        <p:grpSpPr>
          <a:xfrm>
            <a:off x="25610" y="77433"/>
            <a:ext cx="8166243" cy="4704193"/>
            <a:chOff x="25610" y="77433"/>
            <a:chExt cx="8166243" cy="47041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7847AF9-5EA0-8AED-531D-6A20BB1EA55A}"/>
                </a:ext>
              </a:extLst>
            </p:cNvPr>
            <p:cNvSpPr/>
            <p:nvPr/>
          </p:nvSpPr>
          <p:spPr>
            <a:xfrm>
              <a:off x="892966" y="2133772"/>
              <a:ext cx="1064206" cy="31016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조회</a:t>
              </a:r>
              <a:r>
                <a:rPr lang="en-US" altLang="ko-KR" sz="1300" dirty="0">
                  <a:solidFill>
                    <a:schemeClr val="bg1"/>
                  </a:solidFill>
                </a:rPr>
                <a:t>/</a:t>
              </a:r>
              <a:r>
                <a:rPr lang="ko-KR" altLang="en-US" sz="1300" dirty="0">
                  <a:solidFill>
                    <a:schemeClr val="bg1"/>
                  </a:solidFill>
                </a:rPr>
                <a:t>변경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8A70CD2-B31E-E9EF-6DE9-B7C854C7512E}"/>
                </a:ext>
              </a:extLst>
            </p:cNvPr>
            <p:cNvSpPr/>
            <p:nvPr/>
          </p:nvSpPr>
          <p:spPr>
            <a:xfrm>
              <a:off x="25610" y="2131021"/>
              <a:ext cx="685590" cy="3101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메인 화면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F316351-9B90-9134-229A-A666628B92D5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706776" y="2286101"/>
              <a:ext cx="186190" cy="2751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F14CF97-7ADB-BA1B-4986-2AA1C92B37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7"/>
            <a:stretch/>
          </p:blipFill>
          <p:spPr>
            <a:xfrm>
              <a:off x="706776" y="2539214"/>
              <a:ext cx="1329412" cy="72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9356DA-A45C-9535-9A9E-E3A4E08BDD11}"/>
                </a:ext>
              </a:extLst>
            </p:cNvPr>
            <p:cNvGrpSpPr/>
            <p:nvPr/>
          </p:nvGrpSpPr>
          <p:grpSpPr>
            <a:xfrm>
              <a:off x="1957172" y="77433"/>
              <a:ext cx="6234681" cy="4704193"/>
              <a:chOff x="1553312" y="72652"/>
              <a:chExt cx="6234681" cy="470419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7481436C-CFFA-AF60-14BA-16C60135FF9F}"/>
                  </a:ext>
                </a:extLst>
              </p:cNvPr>
              <p:cNvGrpSpPr/>
              <p:nvPr/>
            </p:nvGrpSpPr>
            <p:grpSpPr>
              <a:xfrm>
                <a:off x="1553312" y="707065"/>
                <a:ext cx="4851832" cy="3687577"/>
                <a:chOff x="1399540" y="459314"/>
                <a:chExt cx="4851832" cy="3687577"/>
              </a:xfrm>
            </p:grpSpPr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ABF3F533-8D05-E557-D82D-50C7A0914569}"/>
                    </a:ext>
                  </a:extLst>
                </p:cNvPr>
                <p:cNvCxnSpPr>
                  <a:cxnSpLocks/>
                  <a:stCxn id="5" idx="3"/>
                </p:cNvCxnSpPr>
                <p:nvPr/>
              </p:nvCxnSpPr>
              <p:spPr>
                <a:xfrm>
                  <a:off x="1399540" y="2036320"/>
                  <a:ext cx="605688" cy="2030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34D95666-FCB1-2935-5F6D-7DB148178B29}"/>
                    </a:ext>
                  </a:extLst>
                </p:cNvPr>
                <p:cNvSpPr/>
                <p:nvPr/>
              </p:nvSpPr>
              <p:spPr>
                <a:xfrm>
                  <a:off x="2322728" y="459314"/>
                  <a:ext cx="1041400" cy="310160"/>
                </a:xfrm>
                <a:prstGeom prst="round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</a:rPr>
                    <a:t>회원 조회</a:t>
                  </a:r>
                </a:p>
              </p:txBody>
            </p:sp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A3F812A6-2966-23CC-43D7-7ED5DE796F3B}"/>
                    </a:ext>
                  </a:extLst>
                </p:cNvPr>
                <p:cNvSpPr/>
                <p:nvPr/>
              </p:nvSpPr>
              <p:spPr>
                <a:xfrm>
                  <a:off x="2308782" y="3432948"/>
                  <a:ext cx="1054100" cy="310160"/>
                </a:xfrm>
                <a:prstGeom prst="round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bg1"/>
                      </a:solidFill>
                    </a:rPr>
                    <a:t>비회원 조회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9D594552-223D-EB65-7C47-014F3C353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5228" y="595257"/>
                  <a:ext cx="5104" cy="2992771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32EBB07-59CF-752A-8AF0-AA68106D5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5228" y="595257"/>
                  <a:ext cx="311150" cy="0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F9F1607F-03F8-E17C-4711-84CC52303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03982" y="3588028"/>
                  <a:ext cx="311150" cy="0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E922BEF6-7BD6-9DF0-4A48-82A1F854F891}"/>
                    </a:ext>
                  </a:extLst>
                </p:cNvPr>
                <p:cNvSpPr/>
                <p:nvPr/>
              </p:nvSpPr>
              <p:spPr>
                <a:xfrm>
                  <a:off x="3681628" y="464584"/>
                  <a:ext cx="1041400" cy="310160"/>
                </a:xfrm>
                <a:prstGeom prst="round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>
                      <a:solidFill>
                        <a:schemeClr val="bg1"/>
                      </a:solidFill>
                    </a:rPr>
                    <a:t>로그인</a:t>
                  </a:r>
                  <a:endParaRPr lang="ko-KR" altLang="en-US" sz="1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6B6711BF-9782-9B5C-9651-0B80E1B48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64128" y="600527"/>
                  <a:ext cx="311150" cy="0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135AD07C-9360-5FDA-440B-EE338D0856E2}"/>
                    </a:ext>
                  </a:extLst>
                </p:cNvPr>
                <p:cNvSpPr/>
                <p:nvPr/>
              </p:nvSpPr>
              <p:spPr>
                <a:xfrm>
                  <a:off x="3667681" y="3432948"/>
                  <a:ext cx="1165719" cy="310160"/>
                </a:xfrm>
                <a:prstGeom prst="round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>
                      <a:solidFill>
                        <a:schemeClr val="bg1"/>
                      </a:solidFill>
                    </a:rPr>
                    <a:t>비회원 로그인</a:t>
                  </a:r>
                  <a:endParaRPr lang="ko-KR" altLang="en-US" sz="1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85B26F00-1C70-DFE4-B50B-299C9C4CC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50182" y="3568891"/>
                  <a:ext cx="311150" cy="0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25EAC151-B733-4FBA-40BD-9159471F1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88188" y="1576580"/>
                  <a:ext cx="0" cy="202070"/>
                </a:xfrm>
                <a:prstGeom prst="lin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2C0BC342-2E88-0DDD-E123-C6CD5D268F28}"/>
                    </a:ext>
                  </a:extLst>
                </p:cNvPr>
                <p:cNvSpPr/>
                <p:nvPr/>
              </p:nvSpPr>
              <p:spPr>
                <a:xfrm>
                  <a:off x="3710694" y="1778650"/>
                  <a:ext cx="1041400" cy="31016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bg1"/>
                      </a:solidFill>
                    </a:rPr>
                    <a:t>ID</a:t>
                  </a:r>
                  <a:r>
                    <a:rPr lang="ko-KR" altLang="en-US" sz="1200" dirty="0">
                      <a:solidFill>
                        <a:schemeClr val="bg1"/>
                      </a:solidFill>
                    </a:rPr>
                    <a:t> 찾기</a:t>
                  </a: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E8E48057-6310-5004-56AB-7C300D82065A}"/>
                    </a:ext>
                  </a:extLst>
                </p:cNvPr>
                <p:cNvSpPr/>
                <p:nvPr/>
              </p:nvSpPr>
              <p:spPr>
                <a:xfrm>
                  <a:off x="3705030" y="2131308"/>
                  <a:ext cx="1041400" cy="31016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bg1"/>
                      </a:solidFill>
                    </a:rPr>
                    <a:t>PW </a:t>
                  </a:r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찾기</a:t>
                  </a:r>
                </a:p>
              </p:txBody>
            </p: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C55DBF42-8217-5A0F-1BF5-685201225E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3028" y="614394"/>
                  <a:ext cx="768350" cy="0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851793C4-159C-60C5-BD57-5DDB6C4F4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94453" y="3586573"/>
                  <a:ext cx="768350" cy="0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D385BA17-D6AD-FBB7-AF80-1649F0F21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71492" y="2824382"/>
                  <a:ext cx="19886" cy="1321192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A9DAF9A3-750A-AA50-1337-D538D6286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83022" y="2824382"/>
                  <a:ext cx="768350" cy="0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7829C122-2AB3-14B5-0ED0-16C40C88B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62803" y="4146891"/>
                  <a:ext cx="768350" cy="0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1A0F0DB2-8BAF-4570-751E-2B28BCF55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717"/>
              <a:stretch/>
            </p:blipFill>
            <p:spPr>
              <a:xfrm>
                <a:off x="6400800" y="4011989"/>
                <a:ext cx="1329412" cy="720000"/>
              </a:xfrm>
              <a:prstGeom prst="rect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0119527-4BFE-0BAD-9B0E-C99AF8B73F7E}"/>
                  </a:ext>
                </a:extLst>
              </p:cNvPr>
              <p:cNvSpPr txBox="1"/>
              <p:nvPr/>
            </p:nvSpPr>
            <p:spPr>
              <a:xfrm>
                <a:off x="5730373" y="2734951"/>
                <a:ext cx="53732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Noto Sans KR Black" panose="020B0600000101010101" charset="-127"/>
                    <a:ea typeface="Noto Sans KR Black" panose="020B0600000101010101" charset="-127"/>
                  </a:rPr>
                  <a:t>성공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C57721A-5221-7A21-7A01-0F3EA573C78B}"/>
                  </a:ext>
                </a:extLst>
              </p:cNvPr>
              <p:cNvSpPr txBox="1"/>
              <p:nvPr/>
            </p:nvSpPr>
            <p:spPr>
              <a:xfrm>
                <a:off x="5729204" y="4070160"/>
                <a:ext cx="53732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Noto Sans KR Black" panose="020B0600000101010101" charset="-127"/>
                    <a:ea typeface="Noto Sans KR Black" panose="020B0600000101010101" charset="-127"/>
                  </a:rPr>
                  <a:t>실패</a:t>
                </a: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E2C0822C-A81B-9D94-E709-DDEB53FCEE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717"/>
              <a:stretch/>
            </p:blipFill>
            <p:spPr>
              <a:xfrm>
                <a:off x="6458581" y="1676649"/>
                <a:ext cx="1329412" cy="720000"/>
              </a:xfrm>
              <a:prstGeom prst="rect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</p:pic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3C9EBFFD-C843-35EA-6EE3-E2124E40A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139" y="377043"/>
                <a:ext cx="0" cy="1659606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F181EDDC-D0AA-4BDB-31E3-8649D61396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150" y="375967"/>
                <a:ext cx="7683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27C087FD-E8E8-F0FD-D4C1-C6E68AE47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41139" y="2025967"/>
                <a:ext cx="804742" cy="10682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B3094EB-1BF9-0F15-A037-7F19AABB7501}"/>
                  </a:ext>
                </a:extLst>
              </p:cNvPr>
              <p:cNvSpPr txBox="1"/>
              <p:nvPr/>
            </p:nvSpPr>
            <p:spPr>
              <a:xfrm>
                <a:off x="5752306" y="72652"/>
                <a:ext cx="53732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dirty="0">
                    <a:latin typeface="Noto Sans KR Black" panose="020B0600000101010101" charset="-127"/>
                    <a:ea typeface="Noto Sans KR Black" panose="020B0600000101010101" charset="-127"/>
                  </a:rPr>
                  <a:t>성공</a:t>
                </a:r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37BF464-3C24-515B-4C71-43DEBCB03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717"/>
              <a:stretch/>
            </p:blipFill>
            <p:spPr>
              <a:xfrm>
                <a:off x="2260836" y="4042164"/>
                <a:ext cx="1329412" cy="720000"/>
              </a:xfrm>
              <a:prstGeom prst="rect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22FBD7D-3A61-E93D-A4D4-0AD6139CA3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3717"/>
              <a:stretch/>
            </p:blipFill>
            <p:spPr>
              <a:xfrm>
                <a:off x="3720460" y="1098405"/>
                <a:ext cx="1329412" cy="720000"/>
              </a:xfrm>
              <a:prstGeom prst="rect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8242BC7-6AF1-A715-E478-DABCCAAE4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3717"/>
              <a:stretch/>
            </p:blipFill>
            <p:spPr>
              <a:xfrm>
                <a:off x="3739606" y="4056845"/>
                <a:ext cx="1329412" cy="720000"/>
              </a:xfrm>
              <a:prstGeom prst="rect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91D3DFF-9B72-49D6-0BDB-AADFE2B257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717"/>
              <a:stretch/>
            </p:blipFill>
            <p:spPr>
              <a:xfrm>
                <a:off x="2306447" y="1098405"/>
                <a:ext cx="1329412" cy="720000"/>
              </a:xfrm>
              <a:prstGeom prst="rect">
                <a:avLst/>
              </a:prstGeom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4C63689-F627-CCDC-3880-A4803CDEC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3299" y="72652"/>
                <a:ext cx="1180722" cy="1301307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EDADEBE-AAB9-B159-9726-432E6D281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0869" y="2616986"/>
                <a:ext cx="1180722" cy="13013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9542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2C7620-B0A8-BD40-0FD6-7F9B1D0C036A}"/>
              </a:ext>
            </a:extLst>
          </p:cNvPr>
          <p:cNvGrpSpPr/>
          <p:nvPr/>
        </p:nvGrpSpPr>
        <p:grpSpPr>
          <a:xfrm>
            <a:off x="165098" y="46953"/>
            <a:ext cx="1115965" cy="936855"/>
            <a:chOff x="374649" y="77889"/>
            <a:chExt cx="1115965" cy="93685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5B2560-0620-09BA-7F0B-E969F982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F8E59-4308-90B8-B1F5-614F45179276}"/>
                </a:ext>
              </a:extLst>
            </p:cNvPr>
            <p:cNvSpPr txBox="1"/>
            <p:nvPr/>
          </p:nvSpPr>
          <p:spPr>
            <a:xfrm>
              <a:off x="614413" y="598291"/>
              <a:ext cx="811107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03.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순서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288B16-A1AF-A526-9263-CA4E0471CB85}"/>
              </a:ext>
            </a:extLst>
          </p:cNvPr>
          <p:cNvSpPr txBox="1"/>
          <p:nvPr/>
        </p:nvSpPr>
        <p:spPr>
          <a:xfrm>
            <a:off x="254519" y="963300"/>
            <a:ext cx="124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B55EB-20D3-F60E-D623-CC5D129DD1B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606FC06-2662-08A5-A8B3-65B532A4EB14}"/>
              </a:ext>
            </a:extLst>
          </p:cNvPr>
          <p:cNvGrpSpPr/>
          <p:nvPr/>
        </p:nvGrpSpPr>
        <p:grpSpPr>
          <a:xfrm>
            <a:off x="25610" y="340441"/>
            <a:ext cx="8953292" cy="4339450"/>
            <a:chOff x="25610" y="165181"/>
            <a:chExt cx="8953292" cy="433945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7847AF9-5EA0-8AED-531D-6A20BB1EA55A}"/>
                </a:ext>
              </a:extLst>
            </p:cNvPr>
            <p:cNvSpPr/>
            <p:nvPr/>
          </p:nvSpPr>
          <p:spPr>
            <a:xfrm>
              <a:off x="892966" y="2133772"/>
              <a:ext cx="1064206" cy="31016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관리자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8A70CD2-B31E-E9EF-6DE9-B7C854C7512E}"/>
                </a:ext>
              </a:extLst>
            </p:cNvPr>
            <p:cNvSpPr/>
            <p:nvPr/>
          </p:nvSpPr>
          <p:spPr>
            <a:xfrm>
              <a:off x="25610" y="2131021"/>
              <a:ext cx="685590" cy="3101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메인 화면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F316351-9B90-9134-229A-A666628B92D5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706776" y="2286101"/>
              <a:ext cx="186190" cy="2751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1F15A507-3726-FDC4-35AE-139E2AE368A2}"/>
                </a:ext>
              </a:extLst>
            </p:cNvPr>
            <p:cNvCxnSpPr>
              <a:cxnSpLocks/>
            </p:cNvCxnSpPr>
            <p:nvPr/>
          </p:nvCxnSpPr>
          <p:spPr>
            <a:xfrm>
              <a:off x="1957172" y="2258993"/>
              <a:ext cx="608228" cy="41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58D1C2A-CC90-86C4-01C9-FF7519810FEA}"/>
                </a:ext>
              </a:extLst>
            </p:cNvPr>
            <p:cNvSpPr/>
            <p:nvPr/>
          </p:nvSpPr>
          <p:spPr>
            <a:xfrm>
              <a:off x="2889250" y="590316"/>
              <a:ext cx="1536700" cy="31016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>
                  <a:solidFill>
                    <a:schemeClr val="bg1"/>
                  </a:solidFill>
                </a:rPr>
                <a:t>회원 티켓 관리</a:t>
              </a:r>
              <a:endParaRPr lang="ko-KR" altLang="en-US" sz="1300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0C495D4-1682-EDEF-2562-7D794F0E3AF8}"/>
                </a:ext>
              </a:extLst>
            </p:cNvPr>
            <p:cNvSpPr/>
            <p:nvPr/>
          </p:nvSpPr>
          <p:spPr>
            <a:xfrm>
              <a:off x="2889250" y="2129761"/>
              <a:ext cx="1600200" cy="31016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비회원 티켓 관리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44470F0-D635-22F4-031A-8E2AF8DECA9E}"/>
                </a:ext>
              </a:extLst>
            </p:cNvPr>
            <p:cNvSpPr/>
            <p:nvPr/>
          </p:nvSpPr>
          <p:spPr>
            <a:xfrm>
              <a:off x="2876550" y="3746776"/>
              <a:ext cx="1695450" cy="31016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차내식 관리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8FB8220-F460-70B1-E37A-D80922588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5400" y="726259"/>
              <a:ext cx="6350" cy="3175597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11BF682-741D-2E2F-28C8-18FBE8BCDF4E}"/>
                </a:ext>
              </a:extLst>
            </p:cNvPr>
            <p:cNvCxnSpPr>
              <a:cxnSpLocks/>
            </p:cNvCxnSpPr>
            <p:nvPr/>
          </p:nvCxnSpPr>
          <p:spPr>
            <a:xfrm>
              <a:off x="2571750" y="726259"/>
              <a:ext cx="311150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F6F7244-CAA5-6F78-D362-2A170811A31A}"/>
                </a:ext>
              </a:extLst>
            </p:cNvPr>
            <p:cNvCxnSpPr>
              <a:cxnSpLocks/>
            </p:cNvCxnSpPr>
            <p:nvPr/>
          </p:nvCxnSpPr>
          <p:spPr>
            <a:xfrm>
              <a:off x="2565400" y="2265343"/>
              <a:ext cx="311150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C262070-DF33-9509-84B4-6DF5600CC721}"/>
                </a:ext>
              </a:extLst>
            </p:cNvPr>
            <p:cNvCxnSpPr>
              <a:cxnSpLocks/>
            </p:cNvCxnSpPr>
            <p:nvPr/>
          </p:nvCxnSpPr>
          <p:spPr>
            <a:xfrm>
              <a:off x="2571750" y="3901856"/>
              <a:ext cx="311150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1CF0B9A-A52A-B040-D384-15CB951CE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63"/>
            <a:stretch/>
          </p:blipFill>
          <p:spPr>
            <a:xfrm>
              <a:off x="4572000" y="165181"/>
              <a:ext cx="2063693" cy="1080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9805536-F53B-6761-6A5A-344BCFB57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963"/>
            <a:stretch/>
          </p:blipFill>
          <p:spPr>
            <a:xfrm>
              <a:off x="4625705" y="1744841"/>
              <a:ext cx="2063694" cy="10800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03528B1-043E-E7A6-FFAE-8637037F4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5693" y="3424631"/>
              <a:ext cx="1920000" cy="108000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4FA7EF5-4B88-8F73-4EE9-4837178AF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7112"/>
            <a:stretch/>
          </p:blipFill>
          <p:spPr>
            <a:xfrm>
              <a:off x="6911916" y="900476"/>
              <a:ext cx="2066986" cy="10800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7A655F1-96A5-8B55-D3CB-EC0FA4DBA8CB}"/>
                </a:ext>
              </a:extLst>
            </p:cNvPr>
            <p:cNvSpPr txBox="1"/>
            <p:nvPr/>
          </p:nvSpPr>
          <p:spPr>
            <a:xfrm>
              <a:off x="7492597" y="650110"/>
              <a:ext cx="9056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solidFill>
                    <a:schemeClr val="bg1">
                      <a:lumMod val="8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조회 실패 시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C77806ED-9606-9498-CB0E-164A9F73EF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17"/>
          <a:stretch/>
        </p:blipFill>
        <p:spPr>
          <a:xfrm>
            <a:off x="760363" y="2717173"/>
            <a:ext cx="1329411" cy="72000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627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2C7620-B0A8-BD40-0FD6-7F9B1D0C036A}"/>
              </a:ext>
            </a:extLst>
          </p:cNvPr>
          <p:cNvGrpSpPr/>
          <p:nvPr/>
        </p:nvGrpSpPr>
        <p:grpSpPr>
          <a:xfrm>
            <a:off x="165098" y="46953"/>
            <a:ext cx="1115965" cy="936855"/>
            <a:chOff x="374649" y="77889"/>
            <a:chExt cx="1115965" cy="93685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5B2560-0620-09BA-7F0B-E969F982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F8E59-4308-90B8-B1F5-614F45179276}"/>
                </a:ext>
              </a:extLst>
            </p:cNvPr>
            <p:cNvSpPr txBox="1"/>
            <p:nvPr/>
          </p:nvSpPr>
          <p:spPr>
            <a:xfrm>
              <a:off x="614413" y="598291"/>
              <a:ext cx="811107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03.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순서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288B16-A1AF-A526-9263-CA4E0471CB85}"/>
              </a:ext>
            </a:extLst>
          </p:cNvPr>
          <p:cNvSpPr txBox="1"/>
          <p:nvPr/>
        </p:nvSpPr>
        <p:spPr>
          <a:xfrm>
            <a:off x="254519" y="963300"/>
            <a:ext cx="124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 ERD</a:t>
            </a:r>
            <a:endParaRPr lang="ko-KR" altLang="en-US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B55EB-20D3-F60E-D623-CC5D129DD1B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2494D5-BFDD-3812-5473-78C4CB66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04" y="518098"/>
            <a:ext cx="6921505" cy="41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60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E0FEBC-0D71-72A2-FD63-EFB5F19AE577}"/>
              </a:ext>
            </a:extLst>
          </p:cNvPr>
          <p:cNvSpPr txBox="1"/>
          <p:nvPr/>
        </p:nvSpPr>
        <p:spPr>
          <a:xfrm>
            <a:off x="2430780" y="1477826"/>
            <a:ext cx="4282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</a:p>
          <a:p>
            <a:pPr algn="ctr"/>
            <a:r>
              <a:rPr lang="ko-KR" altLang="en-US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화면 구현</a:t>
            </a:r>
            <a:r>
              <a:rPr lang="en-US" altLang="ko-KR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B55EB-20D3-F60E-D623-CC5D129DD1B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3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E0FEBC-0D71-72A2-FD63-EFB5F19AE577}"/>
              </a:ext>
            </a:extLst>
          </p:cNvPr>
          <p:cNvSpPr txBox="1"/>
          <p:nvPr/>
        </p:nvSpPr>
        <p:spPr>
          <a:xfrm>
            <a:off x="3811972" y="276853"/>
            <a:ext cx="15200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기능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614413" y="598291"/>
              <a:ext cx="811107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기능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A741F3-677C-17D6-0C73-140D2352C475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6" name="Picture 8" descr="Administrator role management Vector Icons free download in SVG, PNG Format">
            <a:extLst>
              <a:ext uri="{FF2B5EF4-FFF2-40B4-BE49-F238E27FC236}">
                <a16:creationId xmlns:a16="http://schemas.microsoft.com/office/drawing/2014/main" id="{B2704C14-8AF1-6F4F-15BA-674D2B9D6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9" y="1532172"/>
            <a:ext cx="1446542" cy="144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사용자 아이콘 에 Essential Part 1 Icons">
            <a:extLst>
              <a:ext uri="{FF2B5EF4-FFF2-40B4-BE49-F238E27FC236}">
                <a16:creationId xmlns:a16="http://schemas.microsoft.com/office/drawing/2014/main" id="{8E26CE41-4F16-F2D5-1A44-8B02D473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89" y="1607891"/>
            <a:ext cx="1520056" cy="137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55A593-9DC0-BF8C-9B79-BAEF6BED430C}"/>
              </a:ext>
            </a:extLst>
          </p:cNvPr>
          <p:cNvSpPr txBox="1"/>
          <p:nvPr/>
        </p:nvSpPr>
        <p:spPr>
          <a:xfrm>
            <a:off x="729317" y="3011527"/>
            <a:ext cx="11159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18992-BE24-CAF9-252E-47546B65F1AE}"/>
              </a:ext>
            </a:extLst>
          </p:cNvPr>
          <p:cNvSpPr txBox="1"/>
          <p:nvPr/>
        </p:nvSpPr>
        <p:spPr>
          <a:xfrm>
            <a:off x="5011734" y="3011527"/>
            <a:ext cx="11159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8ABC2E-64AF-8EEF-18EF-0131205ECB78}"/>
              </a:ext>
            </a:extLst>
          </p:cNvPr>
          <p:cNvSpPr/>
          <p:nvPr/>
        </p:nvSpPr>
        <p:spPr>
          <a:xfrm>
            <a:off x="2178733" y="983808"/>
            <a:ext cx="2375048" cy="31966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</a:rPr>
              <a:t>회원 기차표 관리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회원 조회 </a:t>
            </a:r>
            <a:r>
              <a:rPr lang="en-US" altLang="ko-KR" sz="1100" dirty="0">
                <a:solidFill>
                  <a:schemeClr val="tx1"/>
                </a:solidFill>
              </a:rPr>
              <a:t>· </a:t>
            </a:r>
            <a:r>
              <a:rPr lang="ko-KR" altLang="en-US" sz="1100" dirty="0">
                <a:solidFill>
                  <a:schemeClr val="tx1"/>
                </a:solidFill>
              </a:rPr>
              <a:t>회원 탈퇴</a:t>
            </a:r>
            <a:r>
              <a:rPr lang="en-US" altLang="ko-KR" sz="1100" dirty="0">
                <a:solidFill>
                  <a:schemeClr val="tx1"/>
                </a:solidFill>
              </a:rPr>
              <a:t/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기차표 반환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</a:rPr>
              <a:t>비회원 기차표 관리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비회원 조회</a:t>
            </a:r>
            <a:r>
              <a:rPr lang="en-US" altLang="ko-KR" sz="1100" dirty="0">
                <a:solidFill>
                  <a:schemeClr val="tx1"/>
                </a:solidFill>
              </a:rPr>
              <a:t/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기차표 반환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</a:rPr>
              <a:t>차내식 관리</a:t>
            </a:r>
            <a:r>
              <a:rPr lang="en-US" altLang="ko-KR" sz="1400" dirty="0">
                <a:solidFill>
                  <a:schemeClr val="tx1"/>
                </a:solidFill>
              </a:rPr>
              <a:t/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차내식 조회</a:t>
            </a:r>
            <a:r>
              <a:rPr lang="en-US" altLang="ko-KR" sz="1100" dirty="0">
                <a:solidFill>
                  <a:schemeClr val="tx1"/>
                </a:solidFill>
              </a:rPr>
              <a:t/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차내식 추가 </a:t>
            </a:r>
            <a:r>
              <a:rPr lang="en-US" altLang="ko-KR" sz="1100" dirty="0">
                <a:solidFill>
                  <a:schemeClr val="tx1"/>
                </a:solidFill>
              </a:rPr>
              <a:t>· 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F4DF57-052D-C023-667B-0CB1A0B97E9B}"/>
              </a:ext>
            </a:extLst>
          </p:cNvPr>
          <p:cNvSpPr/>
          <p:nvPr/>
        </p:nvSpPr>
        <p:spPr>
          <a:xfrm>
            <a:off x="6383607" y="983808"/>
            <a:ext cx="2330860" cy="31966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회원가입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기차표 구매</a:t>
            </a:r>
            <a:r>
              <a:rPr lang="en-US" altLang="ko-KR" sz="11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1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</a:br>
            <a:r>
              <a:rPr lang="en-US" altLang="ko-KR" sz="11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100" dirty="0">
                <a:solidFill>
                  <a:schemeClr val="tx1"/>
                </a:solidFill>
              </a:rPr>
              <a:t>할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인 티켓 구매 가능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어린이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장애인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국가유공자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lang="en-US" altLang="ko-KR" sz="11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기차표 조회</a:t>
            </a:r>
            <a:r>
              <a:rPr lang="en-US" altLang="ko-KR" sz="1100" dirty="0">
                <a:solidFill>
                  <a:schemeClr val="tx1"/>
                </a:solidFill>
              </a:rPr>
              <a:t> · </a:t>
            </a:r>
            <a:r>
              <a:rPr lang="ko-KR" altLang="en-US" sz="1100" dirty="0">
                <a:solidFill>
                  <a:schemeClr val="tx1"/>
                </a:solidFill>
              </a:rPr>
              <a:t>반환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비회원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기차표 구매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</a:br>
            <a:r>
              <a:rPr lang="en-US" altLang="ko-KR" sz="1100" dirty="0">
                <a:solidFill>
                  <a:schemeClr val="tx1"/>
                </a:solidFill>
                <a:latin typeface="Calibri" panose="020F0502020204030204"/>
                <a:ea typeface="맑은 고딕" panose="020B0503020000020004" pitchFamily="50" charset="-127"/>
              </a:rPr>
              <a:t>-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기차표 조회</a:t>
            </a:r>
            <a:r>
              <a:rPr lang="en-US" altLang="ko-KR" sz="1100" dirty="0">
                <a:solidFill>
                  <a:schemeClr val="tx1"/>
                </a:solidFill>
              </a:rPr>
              <a:t> · </a:t>
            </a:r>
            <a:r>
              <a:rPr lang="ko-KR" altLang="en-US" sz="1100" dirty="0">
                <a:solidFill>
                  <a:schemeClr val="tx1"/>
                </a:solidFill>
              </a:rPr>
              <a:t>반환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F528F-D8DB-FBC0-CF8D-EFD9BB2E1EA9}"/>
              </a:ext>
            </a:extLst>
          </p:cNvPr>
          <p:cNvSpPr txBox="1"/>
          <p:nvPr/>
        </p:nvSpPr>
        <p:spPr>
          <a:xfrm>
            <a:off x="404863" y="4359692"/>
            <a:ext cx="4941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 Black" panose="020B0600000101010101" charset="-127"/>
                <a:ea typeface="Noto Sans KR Black" panose="020B0600000101010101" charset="-127"/>
              </a:rPr>
              <a:t>기차 시간표 </a:t>
            </a:r>
            <a:r>
              <a:rPr lang="en-US" altLang="ko-KR" dirty="0">
                <a:latin typeface="Noto Sans KR Black" panose="020B0600000101010101" charset="-127"/>
                <a:ea typeface="Noto Sans KR Black" panose="020B0600000101010101" charset="-127"/>
              </a:rPr>
              <a:t>: </a:t>
            </a:r>
            <a:r>
              <a:rPr lang="ko-KR" altLang="en-US" dirty="0">
                <a:latin typeface="Noto Sans KR Black" panose="020B0600000101010101" charset="-127"/>
                <a:ea typeface="Noto Sans KR Black" panose="020B0600000101010101" charset="-127"/>
              </a:rPr>
              <a:t>국토교통부 기차 정보 </a:t>
            </a:r>
            <a:r>
              <a:rPr lang="en-US" altLang="ko-KR" dirty="0">
                <a:latin typeface="Noto Sans KR Black" panose="020B0600000101010101" charset="-127"/>
                <a:ea typeface="Noto Sans KR Black" panose="020B0600000101010101" charset="-127"/>
              </a:rPr>
              <a:t>API</a:t>
            </a:r>
            <a:r>
              <a:rPr lang="ko-KR" altLang="en-US" dirty="0">
                <a:latin typeface="Noto Sans KR Black" panose="020B0600000101010101" charset="-127"/>
                <a:ea typeface="Noto Sans KR Black" panose="020B0600000101010101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214706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811972" y="276853"/>
            <a:ext cx="15200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A4F59F-638D-5E88-2509-DAA22542D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7"/>
          <a:stretch/>
        </p:blipFill>
        <p:spPr>
          <a:xfrm>
            <a:off x="1854952" y="1143454"/>
            <a:ext cx="5400000" cy="2924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7BEDB4E-1AAE-ABEE-D69E-D413135787FE}"/>
              </a:ext>
            </a:extLst>
          </p:cNvPr>
          <p:cNvCxnSpPr>
            <a:cxnSpLocks/>
          </p:cNvCxnSpPr>
          <p:nvPr/>
        </p:nvCxnSpPr>
        <p:spPr>
          <a:xfrm flipH="1" flipV="1">
            <a:off x="7016192" y="727640"/>
            <a:ext cx="10620" cy="66000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186327-013D-CD6C-CE85-EA2962034B90}"/>
              </a:ext>
            </a:extLst>
          </p:cNvPr>
          <p:cNvSpPr txBox="1"/>
          <p:nvPr/>
        </p:nvSpPr>
        <p:spPr>
          <a:xfrm>
            <a:off x="6536572" y="463669"/>
            <a:ext cx="1504950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관리자 페이지 연결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EED4B2-0768-60AF-3E93-350EA16C4281}"/>
              </a:ext>
            </a:extLst>
          </p:cNvPr>
          <p:cNvCxnSpPr/>
          <p:nvPr/>
        </p:nvCxnSpPr>
        <p:spPr>
          <a:xfrm flipH="1">
            <a:off x="3383296" y="3715118"/>
            <a:ext cx="305932" cy="6537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DA5E0E-842B-91BD-6CE2-E48929A5DE8C}"/>
              </a:ext>
            </a:extLst>
          </p:cNvPr>
          <p:cNvSpPr txBox="1"/>
          <p:nvPr/>
        </p:nvSpPr>
        <p:spPr>
          <a:xfrm>
            <a:off x="2271712" y="4373144"/>
            <a:ext cx="1504950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예매 페이지 연결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DA38F5-86D9-3EF7-4E66-BFED9F2E4F4D}"/>
              </a:ext>
            </a:extLst>
          </p:cNvPr>
          <p:cNvCxnSpPr>
            <a:cxnSpLocks/>
          </p:cNvCxnSpPr>
          <p:nvPr/>
        </p:nvCxnSpPr>
        <p:spPr>
          <a:xfrm>
            <a:off x="5296718" y="3710867"/>
            <a:ext cx="257583" cy="6361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AD5ED5-8F0B-90CB-BAC4-6E741EF1A44C}"/>
              </a:ext>
            </a:extLst>
          </p:cNvPr>
          <p:cNvSpPr txBox="1"/>
          <p:nvPr/>
        </p:nvSpPr>
        <p:spPr>
          <a:xfrm>
            <a:off x="5506372" y="4288291"/>
            <a:ext cx="1695083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조회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변경 페이지 연결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65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242206-898C-4A30-B0F6-0F43A9C17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7"/>
          <a:stretch/>
        </p:blipFill>
        <p:spPr>
          <a:xfrm>
            <a:off x="1860387" y="1138195"/>
            <a:ext cx="5400000" cy="2924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811972" y="276853"/>
            <a:ext cx="15200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예매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186327-013D-CD6C-CE85-EA2962034B90}"/>
              </a:ext>
            </a:extLst>
          </p:cNvPr>
          <p:cNvSpPr txBox="1"/>
          <p:nvPr/>
        </p:nvSpPr>
        <p:spPr>
          <a:xfrm>
            <a:off x="6589912" y="387873"/>
            <a:ext cx="1504950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메인 화면 연결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DA5E0E-842B-91BD-6CE2-E48929A5DE8C}"/>
              </a:ext>
            </a:extLst>
          </p:cNvPr>
          <p:cNvSpPr txBox="1"/>
          <p:nvPr/>
        </p:nvSpPr>
        <p:spPr>
          <a:xfrm>
            <a:off x="2245092" y="4375783"/>
            <a:ext cx="1504950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100" dirty="0">
                <a:latin typeface="Calibri" panose="020F0502020204030204"/>
                <a:ea typeface="맑은 고딕" panose="020B0503020000020004" pitchFamily="50" charset="-127"/>
              </a:rPr>
              <a:t>로그인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페이지 연결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AD5ED5-8F0B-90CB-BAC4-6E741EF1A44C}"/>
              </a:ext>
            </a:extLst>
          </p:cNvPr>
          <p:cNvSpPr txBox="1"/>
          <p:nvPr/>
        </p:nvSpPr>
        <p:spPr>
          <a:xfrm>
            <a:off x="5389262" y="4345378"/>
            <a:ext cx="1901385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비회원 로그인 페이지 연결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0619823-93C5-846D-D83E-C52E110FE385}"/>
              </a:ext>
            </a:extLst>
          </p:cNvPr>
          <p:cNvCxnSpPr>
            <a:cxnSpLocks/>
          </p:cNvCxnSpPr>
          <p:nvPr/>
        </p:nvCxnSpPr>
        <p:spPr>
          <a:xfrm flipH="1">
            <a:off x="1410962" y="1552669"/>
            <a:ext cx="442391" cy="30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16836D-EBFB-AD8B-CE13-4C9F1EB7DADB}"/>
              </a:ext>
            </a:extLst>
          </p:cNvPr>
          <p:cNvSpPr txBox="1"/>
          <p:nvPr/>
        </p:nvSpPr>
        <p:spPr>
          <a:xfrm>
            <a:off x="454172" y="1860173"/>
            <a:ext cx="208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뒤로 가기 버튼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BEDB4E-1AAE-ABEE-D69E-D413135787FE}"/>
              </a:ext>
            </a:extLst>
          </p:cNvPr>
          <p:cNvCxnSpPr>
            <a:cxnSpLocks/>
          </p:cNvCxnSpPr>
          <p:nvPr/>
        </p:nvCxnSpPr>
        <p:spPr>
          <a:xfrm flipH="1" flipV="1">
            <a:off x="7016192" y="727640"/>
            <a:ext cx="10620" cy="66000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EED4B2-0768-60AF-3E93-350EA16C4281}"/>
              </a:ext>
            </a:extLst>
          </p:cNvPr>
          <p:cNvCxnSpPr/>
          <p:nvPr/>
        </p:nvCxnSpPr>
        <p:spPr>
          <a:xfrm flipH="1">
            <a:off x="3383296" y="3715118"/>
            <a:ext cx="305932" cy="6537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DA38F5-86D9-3EF7-4E66-BFED9F2E4F4D}"/>
              </a:ext>
            </a:extLst>
          </p:cNvPr>
          <p:cNvCxnSpPr>
            <a:cxnSpLocks/>
          </p:cNvCxnSpPr>
          <p:nvPr/>
        </p:nvCxnSpPr>
        <p:spPr>
          <a:xfrm>
            <a:off x="5296718" y="3710867"/>
            <a:ext cx="257583" cy="63616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907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162300" y="276853"/>
            <a:ext cx="3261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예매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900469-BD6F-9F91-8FD9-65CC2C55A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85" y="1331657"/>
            <a:ext cx="2957374" cy="1663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285587-FDF8-AEA4-83EE-0D499CF4C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28" y="753907"/>
            <a:ext cx="2205473" cy="14761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B48D18-2F78-54FE-8A3F-63CB6A7A8A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28" y="2668063"/>
            <a:ext cx="2205473" cy="147612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B37035-BDAF-EA3E-3B27-926B8BC3DF4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983933" y="2541912"/>
            <a:ext cx="1669612" cy="1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C82F769-9BFD-0488-3E17-1D8EA6CD641C}"/>
              </a:ext>
            </a:extLst>
          </p:cNvPr>
          <p:cNvCxnSpPr>
            <a:cxnSpLocks/>
          </p:cNvCxnSpPr>
          <p:nvPr/>
        </p:nvCxnSpPr>
        <p:spPr>
          <a:xfrm flipV="1">
            <a:off x="4983933" y="743644"/>
            <a:ext cx="1728436" cy="181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C4CC93-3B59-2E83-AAC2-07B709D75AFD}"/>
              </a:ext>
            </a:extLst>
          </p:cNvPr>
          <p:cNvSpPr txBox="1"/>
          <p:nvPr/>
        </p:nvSpPr>
        <p:spPr>
          <a:xfrm>
            <a:off x="6653545" y="442025"/>
            <a:ext cx="133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로그인성공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73987-373D-E2C9-BF9F-DD3FE86A2C89}"/>
              </a:ext>
            </a:extLst>
          </p:cNvPr>
          <p:cNvSpPr txBox="1"/>
          <p:nvPr/>
        </p:nvSpPr>
        <p:spPr>
          <a:xfrm>
            <a:off x="6653545" y="2357246"/>
            <a:ext cx="138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실패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F97FEF-900B-C71B-D6B2-8EC247D7CC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4" y="1252946"/>
            <a:ext cx="2301139" cy="12943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56A565E-F5E5-04C8-C98B-D3A86DA993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72" y="3508792"/>
            <a:ext cx="2385918" cy="13420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0CC87D2-B760-6B46-730C-DAFDC71B59D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9" y="3508791"/>
            <a:ext cx="2385920" cy="134208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B10B35B-9A25-36AE-C858-22FB1EDF4280}"/>
              </a:ext>
            </a:extLst>
          </p:cNvPr>
          <p:cNvCxnSpPr>
            <a:cxnSpLocks/>
          </p:cNvCxnSpPr>
          <p:nvPr/>
        </p:nvCxnSpPr>
        <p:spPr>
          <a:xfrm flipH="1" flipV="1">
            <a:off x="2284676" y="2070069"/>
            <a:ext cx="1395558" cy="636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B3BC2CA-8838-4E2F-22E3-EA4186F1D3D9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2579107" y="2844711"/>
            <a:ext cx="1816461" cy="467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C64D285-8822-D70F-7690-2C81B0AD8EC8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5344679" y="2863555"/>
            <a:ext cx="0" cy="34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211E35E-9AA1-8F38-2741-FB79161ACE5F}"/>
              </a:ext>
            </a:extLst>
          </p:cNvPr>
          <p:cNvSpPr txBox="1"/>
          <p:nvPr/>
        </p:nvSpPr>
        <p:spPr>
          <a:xfrm>
            <a:off x="1563360" y="991336"/>
            <a:ext cx="1015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아이디 찾기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B50A71-86D5-E82F-446F-9895740613C9}"/>
              </a:ext>
            </a:extLst>
          </p:cNvPr>
          <p:cNvSpPr txBox="1"/>
          <p:nvPr/>
        </p:nvSpPr>
        <p:spPr>
          <a:xfrm>
            <a:off x="1481692" y="3181562"/>
            <a:ext cx="1097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 변경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F39031-EF7F-DB33-23A3-D483E2C2BE71}"/>
              </a:ext>
            </a:extLst>
          </p:cNvPr>
          <p:cNvSpPr txBox="1"/>
          <p:nvPr/>
        </p:nvSpPr>
        <p:spPr>
          <a:xfrm>
            <a:off x="4932896" y="3208820"/>
            <a:ext cx="823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013415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162300" y="276853"/>
            <a:ext cx="33051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예매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아이디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B7AD0E-8AA2-6D44-83ED-4D9D2F95B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1" y="1324196"/>
            <a:ext cx="4953170" cy="27861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5416A4-3525-2E8A-74A3-94DD153F37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37" y="1242755"/>
            <a:ext cx="2379432" cy="11897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DDBACF-A798-7AC9-7E1F-D832D4CABC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37" y="2711030"/>
            <a:ext cx="2379433" cy="118971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06E10C3-593F-D761-9CC8-F103E8D3B29C}"/>
              </a:ext>
            </a:extLst>
          </p:cNvPr>
          <p:cNvCxnSpPr>
            <a:cxnSpLocks/>
          </p:cNvCxnSpPr>
          <p:nvPr/>
        </p:nvCxnSpPr>
        <p:spPr>
          <a:xfrm>
            <a:off x="5016708" y="2281398"/>
            <a:ext cx="909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1E74F4-A510-75D1-3471-B639E390834F}"/>
              </a:ext>
            </a:extLst>
          </p:cNvPr>
          <p:cNvCxnSpPr>
            <a:cxnSpLocks/>
          </p:cNvCxnSpPr>
          <p:nvPr/>
        </p:nvCxnSpPr>
        <p:spPr>
          <a:xfrm flipV="1">
            <a:off x="5016708" y="3810239"/>
            <a:ext cx="894016" cy="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8567F7F-E316-3B96-947D-2C9A292416A1}"/>
              </a:ext>
            </a:extLst>
          </p:cNvPr>
          <p:cNvSpPr txBox="1"/>
          <p:nvPr/>
        </p:nvSpPr>
        <p:spPr>
          <a:xfrm>
            <a:off x="5051619" y="2002839"/>
            <a:ext cx="1029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찾기 성공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92B9BE-7A60-41A0-61A3-A6C1F4D81207}"/>
              </a:ext>
            </a:extLst>
          </p:cNvPr>
          <p:cNvSpPr txBox="1"/>
          <p:nvPr/>
        </p:nvSpPr>
        <p:spPr>
          <a:xfrm>
            <a:off x="5016708" y="3550598"/>
            <a:ext cx="10294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찾기 실패</a:t>
            </a:r>
          </a:p>
        </p:txBody>
      </p:sp>
    </p:spTree>
    <p:extLst>
      <p:ext uri="{BB962C8B-B14F-4D97-AF65-F5344CB8AC3E}">
        <p14:creationId xmlns:p14="http://schemas.microsoft.com/office/powerpoint/2010/main" val="144868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E0FEBC-0D71-72A2-FD63-EFB5F19AE577}"/>
              </a:ext>
            </a:extLst>
          </p:cNvPr>
          <p:cNvSpPr txBox="1"/>
          <p:nvPr/>
        </p:nvSpPr>
        <p:spPr>
          <a:xfrm>
            <a:off x="1043872" y="906308"/>
            <a:ext cx="2301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CONTENTS</a:t>
            </a:r>
            <a:endParaRPr lang="ko-KR" altLang="en-US" sz="30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A44F82-6B08-C591-32D1-984B5B3AA756}"/>
              </a:ext>
            </a:extLst>
          </p:cNvPr>
          <p:cNvGrpSpPr/>
          <p:nvPr/>
        </p:nvGrpSpPr>
        <p:grpSpPr>
          <a:xfrm>
            <a:off x="1200571" y="781725"/>
            <a:ext cx="357004" cy="79740"/>
            <a:chOff x="1468227" y="609235"/>
            <a:chExt cx="357004" cy="7974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AC2D4A0-1622-7C60-5309-B2E85FF828A5}"/>
                </a:ext>
              </a:extLst>
            </p:cNvPr>
            <p:cNvSpPr/>
            <p:nvPr/>
          </p:nvSpPr>
          <p:spPr>
            <a:xfrm>
              <a:off x="1468227" y="609235"/>
              <a:ext cx="95370" cy="797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61901B2-163F-DA59-C06A-28C3003AFF55}"/>
                </a:ext>
              </a:extLst>
            </p:cNvPr>
            <p:cNvSpPr/>
            <p:nvPr/>
          </p:nvSpPr>
          <p:spPr>
            <a:xfrm>
              <a:off x="1599044" y="609235"/>
              <a:ext cx="95370" cy="797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BEC1BE7-ED22-9570-E776-06F5669A85DA}"/>
                </a:ext>
              </a:extLst>
            </p:cNvPr>
            <p:cNvSpPr/>
            <p:nvPr/>
          </p:nvSpPr>
          <p:spPr>
            <a:xfrm>
              <a:off x="1729861" y="609235"/>
              <a:ext cx="95370" cy="797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52F953-6F5D-BB79-DB54-E59D82A4A91F}"/>
              </a:ext>
            </a:extLst>
          </p:cNvPr>
          <p:cNvSpPr txBox="1"/>
          <p:nvPr/>
        </p:nvSpPr>
        <p:spPr>
          <a:xfrm>
            <a:off x="1102763" y="1648800"/>
            <a:ext cx="3085779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목표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 환경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일정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프로그램 구조 및 순서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04.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구현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A0AAAC-E7DF-F0CF-401A-EB2FF56133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04" y="1183307"/>
            <a:ext cx="4609718" cy="27426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501301-F989-0992-10DC-DA2DB10E7484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9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162300" y="276853"/>
            <a:ext cx="36866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예매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비밀번호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ADC122-1A93-8C74-FF42-F543BED88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9" y="1500497"/>
            <a:ext cx="3808900" cy="21425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41F257-BD71-4B30-5F5F-1F1ADCD9A3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75" y="3938556"/>
            <a:ext cx="1804147" cy="902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3DEAFC-6194-8192-DEF5-B372327658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89" y="1383950"/>
            <a:ext cx="2063272" cy="208791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0C55F-0FFD-5488-E75A-10377662DD1F}"/>
              </a:ext>
            </a:extLst>
          </p:cNvPr>
          <p:cNvCxnSpPr>
            <a:cxnSpLocks/>
          </p:cNvCxnSpPr>
          <p:nvPr/>
        </p:nvCxnSpPr>
        <p:spPr>
          <a:xfrm flipH="1">
            <a:off x="1717007" y="3387657"/>
            <a:ext cx="3152" cy="45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70B3F9-7AED-42BB-4A82-4FCBB483A1F1}"/>
              </a:ext>
            </a:extLst>
          </p:cNvPr>
          <p:cNvCxnSpPr>
            <a:cxnSpLocks/>
          </p:cNvCxnSpPr>
          <p:nvPr/>
        </p:nvCxnSpPr>
        <p:spPr>
          <a:xfrm>
            <a:off x="1865014" y="3294444"/>
            <a:ext cx="21089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6D67ADF-42B2-157D-7009-45D6E363EDCB}"/>
              </a:ext>
            </a:extLst>
          </p:cNvPr>
          <p:cNvCxnSpPr>
            <a:cxnSpLocks/>
          </p:cNvCxnSpPr>
          <p:nvPr/>
        </p:nvCxnSpPr>
        <p:spPr>
          <a:xfrm flipV="1">
            <a:off x="4893398" y="2949091"/>
            <a:ext cx="1567958" cy="31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1CAB198C-40FD-8141-D9C7-B7D2C28F91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56" y="1868035"/>
            <a:ext cx="2420070" cy="16197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C631532-0863-1849-DD80-6F1E30A266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495" y="3799022"/>
            <a:ext cx="1626028" cy="10883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F2608C1-736D-CB6D-FDC4-7B70A8096534}"/>
              </a:ext>
            </a:extLst>
          </p:cNvPr>
          <p:cNvCxnSpPr>
            <a:cxnSpLocks/>
          </p:cNvCxnSpPr>
          <p:nvPr/>
        </p:nvCxnSpPr>
        <p:spPr>
          <a:xfrm>
            <a:off x="4354879" y="3487788"/>
            <a:ext cx="0" cy="30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58C9F9A-ABD7-0629-E052-8D7CDCC7B130}"/>
              </a:ext>
            </a:extLst>
          </p:cNvPr>
          <p:cNvSpPr txBox="1"/>
          <p:nvPr/>
        </p:nvSpPr>
        <p:spPr>
          <a:xfrm>
            <a:off x="2524233" y="3000482"/>
            <a:ext cx="509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성공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E156FB-D595-991F-F5C9-CC684D24D4A9}"/>
              </a:ext>
            </a:extLst>
          </p:cNvPr>
          <p:cNvSpPr txBox="1"/>
          <p:nvPr/>
        </p:nvSpPr>
        <p:spPr>
          <a:xfrm>
            <a:off x="6339281" y="1631760"/>
            <a:ext cx="509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성공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99CBC1-778F-ACE5-67B5-8A1BE964EB2B}"/>
              </a:ext>
            </a:extLst>
          </p:cNvPr>
          <p:cNvSpPr txBox="1"/>
          <p:nvPr/>
        </p:nvSpPr>
        <p:spPr>
          <a:xfrm>
            <a:off x="1161181" y="3665638"/>
            <a:ext cx="509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1C69F2-C487-FD5B-57BC-FC6F0C921775}"/>
              </a:ext>
            </a:extLst>
          </p:cNvPr>
          <p:cNvSpPr txBox="1"/>
          <p:nvPr/>
        </p:nvSpPr>
        <p:spPr>
          <a:xfrm>
            <a:off x="4412625" y="3583565"/>
            <a:ext cx="5096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182504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162300" y="276853"/>
            <a:ext cx="368661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예매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회원가입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(1)</a:t>
            </a:r>
          </a:p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중복버튼</a:t>
            </a:r>
            <a:endParaRPr lang="ko-KR" altLang="en-US" sz="25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021EB5-A51D-C54A-6A56-C550814AE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8" y="1094388"/>
            <a:ext cx="4965250" cy="2792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0EA4AC-2DFD-1066-C796-68BC9A542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62" y="809662"/>
            <a:ext cx="2037870" cy="1251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D0C126-DDFF-682B-796C-2D248AF675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262" y="3543759"/>
            <a:ext cx="2037870" cy="1251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B0E31C-13A0-1BC9-959D-4D27DE48BA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59" y="2176710"/>
            <a:ext cx="2037871" cy="125168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C6195C-75C7-AEE3-9C86-C351E6C1618E}"/>
              </a:ext>
            </a:extLst>
          </p:cNvPr>
          <p:cNvCxnSpPr>
            <a:cxnSpLocks/>
          </p:cNvCxnSpPr>
          <p:nvPr/>
        </p:nvCxnSpPr>
        <p:spPr>
          <a:xfrm flipV="1">
            <a:off x="5653586" y="1700717"/>
            <a:ext cx="1023401" cy="1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5081A2-32E0-5222-21C4-AD56A52D4F1D}"/>
              </a:ext>
            </a:extLst>
          </p:cNvPr>
          <p:cNvCxnSpPr>
            <a:cxnSpLocks/>
          </p:cNvCxnSpPr>
          <p:nvPr/>
        </p:nvCxnSpPr>
        <p:spPr>
          <a:xfrm>
            <a:off x="5594215" y="3024184"/>
            <a:ext cx="11159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A747F6D-91F9-49D3-76B7-7217C4657B3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94215" y="4169603"/>
            <a:ext cx="1129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C3D842-092A-BEF3-0A25-CBC18F6200A4}"/>
              </a:ext>
            </a:extLst>
          </p:cNvPr>
          <p:cNvSpPr txBox="1"/>
          <p:nvPr/>
        </p:nvSpPr>
        <p:spPr>
          <a:xfrm>
            <a:off x="5699861" y="1420842"/>
            <a:ext cx="1023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중복된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2DC9C-50E3-5017-B7CF-A457A001A4E6}"/>
              </a:ext>
            </a:extLst>
          </p:cNvPr>
          <p:cNvSpPr txBox="1"/>
          <p:nvPr/>
        </p:nvSpPr>
        <p:spPr>
          <a:xfrm>
            <a:off x="5615907" y="3738716"/>
            <a:ext cx="102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중복이 없는 경우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B9110C-CA3E-14DD-CAA8-2576B22DF20D}"/>
              </a:ext>
            </a:extLst>
          </p:cNvPr>
          <p:cNvSpPr txBox="1"/>
          <p:nvPr/>
        </p:nvSpPr>
        <p:spPr>
          <a:xfrm>
            <a:off x="5615907" y="2571018"/>
            <a:ext cx="1023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Admin</a:t>
            </a:r>
            <a:r>
              <a:rPr lang="ko-KR" altLang="en-US" sz="1100" dirty="0"/>
              <a:t>을 입력한 경우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24DF96C-771A-31B2-6C2E-64AE995E270A}"/>
              </a:ext>
            </a:extLst>
          </p:cNvPr>
          <p:cNvSpPr/>
          <p:nvPr/>
        </p:nvSpPr>
        <p:spPr>
          <a:xfrm>
            <a:off x="3412761" y="1519003"/>
            <a:ext cx="514662" cy="2330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24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F4250D4E-59D9-A701-6BC7-58473727A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930989"/>
              </p:ext>
            </p:extLst>
          </p:nvPr>
        </p:nvGraphicFramePr>
        <p:xfrm>
          <a:off x="5230942" y="887013"/>
          <a:ext cx="3851410" cy="309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30">
                  <a:extLst>
                    <a:ext uri="{9D8B030D-6E8A-4147-A177-3AD203B41FA5}">
                      <a16:colId xmlns:a16="http://schemas.microsoft.com/office/drawing/2014/main" val="3772235616"/>
                    </a:ext>
                  </a:extLst>
                </a:gridCol>
                <a:gridCol w="1675588">
                  <a:extLst>
                    <a:ext uri="{9D8B030D-6E8A-4147-A177-3AD203B41FA5}">
                      <a16:colId xmlns:a16="http://schemas.microsoft.com/office/drawing/2014/main" val="2397823478"/>
                    </a:ext>
                  </a:extLst>
                </a:gridCol>
                <a:gridCol w="1402392">
                  <a:extLst>
                    <a:ext uri="{9D8B030D-6E8A-4147-A177-3AD203B41FA5}">
                      <a16:colId xmlns:a16="http://schemas.microsoft.com/office/drawing/2014/main" val="3677656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오류 메시지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승인 메시지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57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아이디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4~20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자 영문자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숫자를 입력하세요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올바른 아이디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09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자리 이상 영어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대문자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특수문자를 포함하세요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사용가능한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비밀번호입니다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859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자리 이상 한글을 입력하세요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올바른 이름입니다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71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포함하여 올바른 값을 입력하세요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올바른 생년월일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59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를 포함하여 입력하세요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올바른 전화번호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7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이메일을 형식에 맞추어 입력하세요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이메일을 정확히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입력하였습니다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61482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0" y="4948462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162300" y="276853"/>
            <a:ext cx="368661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예매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회원가입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(2)</a:t>
            </a:r>
          </a:p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2)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입력오류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2678706-9B7B-F421-397A-2B78C8D18F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8" y="1094388"/>
            <a:ext cx="4965250" cy="27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853D7F1-44B7-83C0-0584-D606FDA257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8" y="1094388"/>
            <a:ext cx="4965250" cy="2792953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162300" y="276853"/>
            <a:ext cx="368661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예매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회원가입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(3)</a:t>
            </a:r>
          </a:p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3)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우대사항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682EEB-D64C-5BA1-AFA9-E7513BA18E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25" y="825953"/>
            <a:ext cx="1048647" cy="10611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0BB090-479D-EFF2-F566-3F45ED6A9E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84" y="1883638"/>
            <a:ext cx="1225600" cy="1532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D4607D-7BE7-392A-1686-0DFA5947B4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10" y="2036851"/>
            <a:ext cx="1115256" cy="112857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C8142C2-A56D-90DF-EAE2-E63E3215EE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25" y="3192894"/>
            <a:ext cx="1183559" cy="153213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4E70373-A063-0B65-797C-22918B4C96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11" y="3373573"/>
            <a:ext cx="1115255" cy="112857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581AF38F-F579-0335-834A-2D0DD9E1BD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10" y="4528661"/>
            <a:ext cx="1198474" cy="15503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8D6F615-7793-C509-3007-3D6203DF0D37}"/>
              </a:ext>
            </a:extLst>
          </p:cNvPr>
          <p:cNvCxnSpPr>
            <a:cxnSpLocks/>
          </p:cNvCxnSpPr>
          <p:nvPr/>
        </p:nvCxnSpPr>
        <p:spPr>
          <a:xfrm>
            <a:off x="3647607" y="2923082"/>
            <a:ext cx="158895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EC7C79-7666-FFB1-C9D0-5F5A1522F2FF}"/>
              </a:ext>
            </a:extLst>
          </p:cNvPr>
          <p:cNvSpPr txBox="1"/>
          <p:nvPr/>
        </p:nvSpPr>
        <p:spPr>
          <a:xfrm>
            <a:off x="3986636" y="2640829"/>
            <a:ext cx="10750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우대사항 선택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BDE74B28-E10C-5CD2-2215-1D83582E1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640836"/>
              </p:ext>
            </p:extLst>
          </p:nvPr>
        </p:nvGraphicFramePr>
        <p:xfrm>
          <a:off x="6785548" y="887012"/>
          <a:ext cx="2213340" cy="3615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727">
                  <a:extLst>
                    <a:ext uri="{9D8B030D-6E8A-4147-A177-3AD203B41FA5}">
                      <a16:colId xmlns:a16="http://schemas.microsoft.com/office/drawing/2014/main" val="259966771"/>
                    </a:ext>
                  </a:extLst>
                </a:gridCol>
                <a:gridCol w="824459">
                  <a:extLst>
                    <a:ext uri="{9D8B030D-6E8A-4147-A177-3AD203B41FA5}">
                      <a16:colId xmlns:a16="http://schemas.microsoft.com/office/drawing/2014/main" val="2397823478"/>
                    </a:ext>
                  </a:extLst>
                </a:gridCol>
                <a:gridCol w="974154">
                  <a:extLst>
                    <a:ext uri="{9D8B030D-6E8A-4147-A177-3AD203B41FA5}">
                      <a16:colId xmlns:a16="http://schemas.microsoft.com/office/drawing/2014/main" val="3677656198"/>
                    </a:ext>
                  </a:extLst>
                </a:gridCol>
              </a:tblGrid>
              <a:tr h="5164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분류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입력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메시지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571080"/>
                  </a:ext>
                </a:extLst>
              </a:tr>
              <a:tr h="516448">
                <a:tc rowSpan="3">
                  <a:txBody>
                    <a:bodyPr/>
                    <a:lstStyle/>
                    <a:p>
                      <a:pPr algn="l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장애인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복지번호 틀림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정확한 값을 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입력하세요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097810"/>
                  </a:ext>
                </a:extLst>
              </a:tr>
              <a:tr h="516448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국가유공자 번호 입력 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국가유공자를 선택해주세요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859453"/>
                  </a:ext>
                </a:extLst>
              </a:tr>
              <a:tr h="516448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성공 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인증에 성공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하였습니다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713650"/>
                  </a:ext>
                </a:extLst>
              </a:tr>
              <a:tr h="516448">
                <a:tc rowSpan="3"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국가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유공자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국가유공자 번호 틀림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정확한 값을 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입력하세요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59601"/>
                  </a:ext>
                </a:extLst>
              </a:tr>
              <a:tr h="516448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장애인 번호 선택 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장애인을 선택해주세요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657037"/>
                  </a:ext>
                </a:extLst>
              </a:tr>
              <a:tr h="516448"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성공 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인증에 성공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하였습니다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61482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6916CC-833D-E21C-2205-6DD18039C930}"/>
              </a:ext>
            </a:extLst>
          </p:cNvPr>
          <p:cNvSpPr/>
          <p:nvPr/>
        </p:nvSpPr>
        <p:spPr>
          <a:xfrm>
            <a:off x="2218544" y="2843134"/>
            <a:ext cx="1396685" cy="1554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5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2933700" y="276853"/>
            <a:ext cx="36499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비회원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예매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로그인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D9EB02-42FE-6C71-893E-C1E9C2E4B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1" y="1204484"/>
            <a:ext cx="5239341" cy="31301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84D069-978A-4CE9-3E19-6BC1E535C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3336652"/>
            <a:ext cx="2084264" cy="1394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18243C-1F29-880C-8425-91A111EF71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9" y="1820931"/>
            <a:ext cx="2084263" cy="1394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09BC8-2DEE-E324-7A7F-9CD341819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8" y="356550"/>
            <a:ext cx="2084263" cy="139499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BFBC5B2-5BF1-860F-7496-B7966337075E}"/>
              </a:ext>
            </a:extLst>
          </p:cNvPr>
          <p:cNvCxnSpPr>
            <a:cxnSpLocks/>
          </p:cNvCxnSpPr>
          <p:nvPr/>
        </p:nvCxnSpPr>
        <p:spPr>
          <a:xfrm>
            <a:off x="5626889" y="1420056"/>
            <a:ext cx="956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9CF1BF1-B1BC-EC5D-7EE9-B5E05622B1F8}"/>
              </a:ext>
            </a:extLst>
          </p:cNvPr>
          <p:cNvCxnSpPr>
            <a:cxnSpLocks/>
          </p:cNvCxnSpPr>
          <p:nvPr/>
        </p:nvCxnSpPr>
        <p:spPr>
          <a:xfrm>
            <a:off x="5571924" y="2679289"/>
            <a:ext cx="1003051" cy="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94BF9FB-CAC3-42A5-D606-8013DBD6D9EC}"/>
              </a:ext>
            </a:extLst>
          </p:cNvPr>
          <p:cNvCxnSpPr>
            <a:cxnSpLocks/>
          </p:cNvCxnSpPr>
          <p:nvPr/>
        </p:nvCxnSpPr>
        <p:spPr>
          <a:xfrm>
            <a:off x="5571924" y="4207475"/>
            <a:ext cx="956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FFEC0FC-2265-FFA9-3471-CEEB35F51F24}"/>
              </a:ext>
            </a:extLst>
          </p:cNvPr>
          <p:cNvSpPr txBox="1"/>
          <p:nvPr/>
        </p:nvSpPr>
        <p:spPr>
          <a:xfrm>
            <a:off x="5626889" y="970717"/>
            <a:ext cx="956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전화번호 양식 틀릴 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B818C-0578-F32E-8088-251C1C84A9C7}"/>
              </a:ext>
            </a:extLst>
          </p:cNvPr>
          <p:cNvSpPr txBox="1"/>
          <p:nvPr/>
        </p:nvSpPr>
        <p:spPr>
          <a:xfrm>
            <a:off x="5571924" y="2272197"/>
            <a:ext cx="956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비밀번호 양식 틀릴 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9043BA-F9D6-D6AF-A098-9AB9BD4FB13F}"/>
              </a:ext>
            </a:extLst>
          </p:cNvPr>
          <p:cNvSpPr txBox="1"/>
          <p:nvPr/>
        </p:nvSpPr>
        <p:spPr>
          <a:xfrm>
            <a:off x="5571924" y="3917139"/>
            <a:ext cx="956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성공 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97DEEB-FDE8-D81D-02C6-725039A0C4A2}"/>
              </a:ext>
            </a:extLst>
          </p:cNvPr>
          <p:cNvSpPr/>
          <p:nvPr/>
        </p:nvSpPr>
        <p:spPr>
          <a:xfrm>
            <a:off x="1465715" y="3812498"/>
            <a:ext cx="2543331" cy="3662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24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2933700" y="276853"/>
            <a:ext cx="36499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예약화면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도착지 조회</a:t>
            </a:r>
            <a:endParaRPr lang="en-US" altLang="ko-KR" sz="25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D2C100-73B5-1C7B-BB41-EBEBB2FC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2" y="1165335"/>
            <a:ext cx="4479358" cy="24257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E85621-1FC5-A640-785C-FE323D87A0D8}"/>
              </a:ext>
            </a:extLst>
          </p:cNvPr>
          <p:cNvSpPr/>
          <p:nvPr/>
        </p:nvSpPr>
        <p:spPr>
          <a:xfrm>
            <a:off x="92642" y="3637613"/>
            <a:ext cx="4479358" cy="1049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1) </a:t>
            </a:r>
            <a:r>
              <a:rPr lang="ko-KR" altLang="en-US" sz="1200" dirty="0">
                <a:solidFill>
                  <a:schemeClr val="tx1"/>
                </a:solidFill>
              </a:rPr>
              <a:t>출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도착지 조회 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기본 </a:t>
            </a:r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역 선택 시 출발지가 바뀐다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도착지 버튼 </a:t>
            </a:r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 선택 시 도착지의 역이 바뀐다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C0C519-82C5-F229-28AE-46D196D60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223" y="1165334"/>
            <a:ext cx="4218344" cy="24257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3D584E-4592-8B3B-7E56-BA7DC88FC25A}"/>
              </a:ext>
            </a:extLst>
          </p:cNvPr>
          <p:cNvSpPr/>
          <p:nvPr/>
        </p:nvSpPr>
        <p:spPr>
          <a:xfrm>
            <a:off x="211900" y="1913015"/>
            <a:ext cx="774491" cy="1698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FED0E0-63DD-A367-F789-C19F241B2C44}"/>
              </a:ext>
            </a:extLst>
          </p:cNvPr>
          <p:cNvSpPr/>
          <p:nvPr/>
        </p:nvSpPr>
        <p:spPr>
          <a:xfrm>
            <a:off x="211899" y="1610425"/>
            <a:ext cx="774491" cy="1698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94BE30-075D-AC90-1225-355C0CB841F3}"/>
              </a:ext>
            </a:extLst>
          </p:cNvPr>
          <p:cNvSpPr/>
          <p:nvPr/>
        </p:nvSpPr>
        <p:spPr>
          <a:xfrm>
            <a:off x="4684223" y="3637613"/>
            <a:ext cx="4218344" cy="1049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2) </a:t>
            </a:r>
            <a:r>
              <a:rPr lang="ko-KR" altLang="en-US" sz="1200" dirty="0">
                <a:solidFill>
                  <a:schemeClr val="tx1"/>
                </a:solidFill>
              </a:rPr>
              <a:t>가나다 분류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KTX </a:t>
            </a:r>
            <a:r>
              <a:rPr lang="ko-KR" altLang="en-US" sz="1200" dirty="0">
                <a:solidFill>
                  <a:schemeClr val="tx1"/>
                </a:solidFill>
              </a:rPr>
              <a:t>기본 역이 아닌 역은 가나다 분류에 맞추어 </a:t>
            </a:r>
            <a:r>
              <a:rPr lang="ko-KR" altLang="en-US" sz="1200" dirty="0" err="1">
                <a:solidFill>
                  <a:schemeClr val="tx1"/>
                </a:solidFill>
              </a:rPr>
              <a:t>ㄱ</a:t>
            </a:r>
            <a:r>
              <a:rPr lang="en-US" altLang="ko-KR" sz="1200" dirty="0">
                <a:solidFill>
                  <a:schemeClr val="tx1"/>
                </a:solidFill>
              </a:rPr>
              <a:t>~</a:t>
            </a:r>
            <a:r>
              <a:rPr lang="ko-KR" altLang="en-US" sz="1200" dirty="0" err="1">
                <a:solidFill>
                  <a:schemeClr val="tx1"/>
                </a:solidFill>
              </a:rPr>
              <a:t>ㅎ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버튼으로 다른 역을 고를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99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112770" y="276853"/>
            <a:ext cx="29184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예약화면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날짜 선택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7F2799-A86E-6127-2637-83BF63BD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0" y="1181101"/>
            <a:ext cx="5940000" cy="32038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856431-ED91-149E-F87C-E7A6073A3F1B}"/>
              </a:ext>
            </a:extLst>
          </p:cNvPr>
          <p:cNvSpPr/>
          <p:nvPr/>
        </p:nvSpPr>
        <p:spPr>
          <a:xfrm>
            <a:off x="388629" y="2578114"/>
            <a:ext cx="644577" cy="1548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4495C6-BE30-7EA8-AA50-D9C3841F656E}"/>
              </a:ext>
            </a:extLst>
          </p:cNvPr>
          <p:cNvSpPr/>
          <p:nvPr/>
        </p:nvSpPr>
        <p:spPr>
          <a:xfrm>
            <a:off x="6425784" y="1137693"/>
            <a:ext cx="2553117" cy="33553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날짜 선택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오늘 이전의 날짜는 선택이 불가능하다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다음달 버튼으로 다음달의 달력을 가져온다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1FE65B-C4BE-00BA-C670-B1453B4C9BC7}"/>
              </a:ext>
            </a:extLst>
          </p:cNvPr>
          <p:cNvSpPr/>
          <p:nvPr/>
        </p:nvSpPr>
        <p:spPr>
          <a:xfrm>
            <a:off x="2427828" y="3539330"/>
            <a:ext cx="229849" cy="2148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0D1A91-56D4-E56B-BA04-28DCDC948019}"/>
              </a:ext>
            </a:extLst>
          </p:cNvPr>
          <p:cNvSpPr/>
          <p:nvPr/>
        </p:nvSpPr>
        <p:spPr>
          <a:xfrm>
            <a:off x="3030855" y="3539330"/>
            <a:ext cx="229849" cy="2148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55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2933700" y="276853"/>
            <a:ext cx="36499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예약화면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기차 종류 선택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E16CDA-EDBC-0B64-95BF-E1CFF7180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" y="1178359"/>
            <a:ext cx="5940000" cy="32167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06F98C-9367-9B6D-D54D-35616BBA78FE}"/>
              </a:ext>
            </a:extLst>
          </p:cNvPr>
          <p:cNvSpPr/>
          <p:nvPr/>
        </p:nvSpPr>
        <p:spPr>
          <a:xfrm>
            <a:off x="6425784" y="1153134"/>
            <a:ext cx="2553117" cy="32090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기차 선택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원하는 기차를 선택할 수 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전체를 선택 시 아래 기차의 모든 시간표를 가져온다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A068D8-8251-8C56-D70B-2BD06D1054DC}"/>
              </a:ext>
            </a:extLst>
          </p:cNvPr>
          <p:cNvSpPr/>
          <p:nvPr/>
        </p:nvSpPr>
        <p:spPr>
          <a:xfrm>
            <a:off x="2380918" y="2681009"/>
            <a:ext cx="1269166" cy="5027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0DCFF2-B984-C1EE-F04D-24D933EED92A}"/>
              </a:ext>
            </a:extLst>
          </p:cNvPr>
          <p:cNvSpPr/>
          <p:nvPr/>
        </p:nvSpPr>
        <p:spPr>
          <a:xfrm>
            <a:off x="341517" y="2926793"/>
            <a:ext cx="782024" cy="19986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95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5C83EF4-1B3E-38CC-E70B-8E6E7B62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4" y="1184076"/>
            <a:ext cx="5940000" cy="321929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017520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인원 선택</a:t>
            </a:r>
            <a:endParaRPr lang="en-US" altLang="ko-KR" sz="2500" dirty="0">
              <a:solidFill>
                <a:schemeClr val="accent1">
                  <a:lumMod val="50000"/>
                </a:schemeClr>
              </a:solidFill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1)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회원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BAE954-7139-6B88-846A-6709DD681BBE}"/>
              </a:ext>
            </a:extLst>
          </p:cNvPr>
          <p:cNvSpPr/>
          <p:nvPr/>
        </p:nvSpPr>
        <p:spPr>
          <a:xfrm>
            <a:off x="3994760" y="2371505"/>
            <a:ext cx="1004341" cy="2628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2F8BD-4E5D-45FA-CD43-911D0DC878D0}"/>
              </a:ext>
            </a:extLst>
          </p:cNvPr>
          <p:cNvSpPr/>
          <p:nvPr/>
        </p:nvSpPr>
        <p:spPr>
          <a:xfrm>
            <a:off x="703766" y="3237514"/>
            <a:ext cx="179882" cy="1954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8CD0C-0ED8-48D3-5EB7-AA0D082B4FCA}"/>
              </a:ext>
            </a:extLst>
          </p:cNvPr>
          <p:cNvSpPr/>
          <p:nvPr/>
        </p:nvSpPr>
        <p:spPr>
          <a:xfrm>
            <a:off x="6280879" y="1179227"/>
            <a:ext cx="2553117" cy="31829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인원 선택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인원을 선택 시 전체 인원은 왼쪽 패널에 표시된다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우대 인원은 회원가입시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우대인원을 선택 한 인원만 활성화된다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할인율은 어린이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경로 </a:t>
            </a:r>
            <a:r>
              <a:rPr lang="en-US" altLang="ko-KR" sz="1200" dirty="0">
                <a:solidFill>
                  <a:schemeClr val="tx1"/>
                </a:solidFill>
              </a:rPr>
              <a:t>30%</a:t>
            </a:r>
            <a:r>
              <a:rPr lang="ko-KR" altLang="en-US" sz="1200" dirty="0">
                <a:solidFill>
                  <a:schemeClr val="tx1"/>
                </a:solidFill>
              </a:rPr>
              <a:t>할인 우대인원은 </a:t>
            </a:r>
            <a:r>
              <a:rPr lang="en-US" altLang="ko-KR" sz="1200" dirty="0">
                <a:solidFill>
                  <a:schemeClr val="tx1"/>
                </a:solidFill>
              </a:rPr>
              <a:t>50 % </a:t>
            </a:r>
            <a:r>
              <a:rPr lang="ko-KR" altLang="en-US" sz="1200" dirty="0">
                <a:solidFill>
                  <a:schemeClr val="tx1"/>
                </a:solidFill>
              </a:rPr>
              <a:t>할인이 티켓에 적용되어 결제에 적용된다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B01787-719E-6E1D-5B6E-A3797583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2" y="1192062"/>
            <a:ext cx="5940000" cy="3216729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017520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인원 선택</a:t>
            </a:r>
            <a:endParaRPr lang="en-US" altLang="ko-KR" sz="2500" dirty="0">
              <a:solidFill>
                <a:schemeClr val="accent1">
                  <a:lumMod val="50000"/>
                </a:schemeClr>
              </a:solidFill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2)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비회원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BAE954-7139-6B88-846A-6709DD681BBE}"/>
              </a:ext>
            </a:extLst>
          </p:cNvPr>
          <p:cNvSpPr/>
          <p:nvPr/>
        </p:nvSpPr>
        <p:spPr>
          <a:xfrm>
            <a:off x="3987631" y="2366509"/>
            <a:ext cx="1019330" cy="2613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12F8BD-4E5D-45FA-CD43-911D0DC878D0}"/>
              </a:ext>
            </a:extLst>
          </p:cNvPr>
          <p:cNvSpPr/>
          <p:nvPr/>
        </p:nvSpPr>
        <p:spPr>
          <a:xfrm>
            <a:off x="673107" y="3202345"/>
            <a:ext cx="199869" cy="22540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8CD0C-0ED8-48D3-5EB7-AA0D082B4FCA}"/>
              </a:ext>
            </a:extLst>
          </p:cNvPr>
          <p:cNvSpPr/>
          <p:nvPr/>
        </p:nvSpPr>
        <p:spPr>
          <a:xfrm>
            <a:off x="6310860" y="1199096"/>
            <a:ext cx="2553117" cy="30890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인원 선택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인원을 선택 시 전체 인원은 왼쪽 패널에 표시된다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비회원은 인증할 수 있는 정보가 없으므로 할인이 적용된 혜택을 받지 못한다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863873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E0FEBC-0D71-72A2-FD63-EFB5F19AE577}"/>
              </a:ext>
            </a:extLst>
          </p:cNvPr>
          <p:cNvSpPr txBox="1"/>
          <p:nvPr/>
        </p:nvSpPr>
        <p:spPr>
          <a:xfrm>
            <a:off x="3505823" y="432214"/>
            <a:ext cx="21323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목표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614413" y="598291"/>
              <a:ext cx="811107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01.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목표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B55EB-20D3-F60E-D623-CC5D129DD1B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78A46D-0280-503D-3CB7-0EBAD66CC704}"/>
              </a:ext>
            </a:extLst>
          </p:cNvPr>
          <p:cNvSpPr txBox="1"/>
          <p:nvPr/>
        </p:nvSpPr>
        <p:spPr>
          <a:xfrm>
            <a:off x="1316379" y="1516496"/>
            <a:ext cx="6772876" cy="267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국토교통부 기차 정보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API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를 사용하여 실제와 동일하게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Noto Sans KR Light" panose="020B0600000101010101" charset="-127"/>
              <a:ea typeface="Noto Sans KR Light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예매 환경을 조성하고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키오스크에서 출발지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목적지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열차 종류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, 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인원수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좌석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차내식을 선택하면 총 금액 확인 후 결제가 가능하며 환불도 할 수 있는 프로젝트를 진행할 것이다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Noto Sans KR Light" panose="020B0600000101010101" charset="-127"/>
              <a:ea typeface="Noto Sans KR Light" panose="020B0600000101010101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(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회원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/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비회원 예매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및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환불 나눠서 진행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Noto Sans KR Light" panose="020B0600000101010101" charset="-127"/>
                <a:ea typeface="Noto Sans KR Light" panose="020B0600000101010101" charset="-127"/>
              </a:rPr>
              <a:t>)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Noto Sans KR Light" panose="020B0600000101010101" charset="-127"/>
              <a:ea typeface="Noto Sans KR Light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61DA61-E9F7-EA18-B5F2-D501F0181423}"/>
              </a:ext>
            </a:extLst>
          </p:cNvPr>
          <p:cNvGrpSpPr/>
          <p:nvPr/>
        </p:nvGrpSpPr>
        <p:grpSpPr>
          <a:xfrm>
            <a:off x="3216145" y="983808"/>
            <a:ext cx="2711710" cy="79740"/>
            <a:chOff x="3285794" y="1353225"/>
            <a:chExt cx="2711710" cy="797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DF706C7-D82C-CE5F-C8B9-321BEF70E923}"/>
                </a:ext>
              </a:extLst>
            </p:cNvPr>
            <p:cNvGrpSpPr/>
            <p:nvPr/>
          </p:nvGrpSpPr>
          <p:grpSpPr>
            <a:xfrm>
              <a:off x="3285794" y="1353225"/>
              <a:ext cx="1403540" cy="79740"/>
              <a:chOff x="1200571" y="781725"/>
              <a:chExt cx="1403540" cy="7974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0EB9C6E-B002-A41A-14A0-27D3052E7076}"/>
                  </a:ext>
                </a:extLst>
              </p:cNvPr>
              <p:cNvGrpSpPr/>
              <p:nvPr/>
            </p:nvGrpSpPr>
            <p:grpSpPr>
              <a:xfrm>
                <a:off x="1200571" y="781725"/>
                <a:ext cx="357004" cy="79740"/>
                <a:chOff x="1468227" y="609235"/>
                <a:chExt cx="357004" cy="79740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9847E44-7D2B-2100-7414-0E0454929D9A}"/>
                    </a:ext>
                  </a:extLst>
                </p:cNvPr>
                <p:cNvSpPr/>
                <p:nvPr/>
              </p:nvSpPr>
              <p:spPr>
                <a:xfrm>
                  <a:off x="1468227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59C73C1-CF35-A6CF-E19A-5E343DD64CB6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13B32C9-2372-57ED-58B2-3379584A3A36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CE57DDE-EE1F-5263-A088-A10B4FA2FF3F}"/>
                  </a:ext>
                </a:extLst>
              </p:cNvPr>
              <p:cNvGrpSpPr/>
              <p:nvPr/>
            </p:nvGrpSpPr>
            <p:grpSpPr>
              <a:xfrm>
                <a:off x="1593022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7932CE1-434A-F3B4-70A3-7B9786ED46C5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02702DE-F9C8-F633-54BE-AE4FD082389D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ACE45814-F110-3844-3AEA-12ABE8944A86}"/>
                  </a:ext>
                </a:extLst>
              </p:cNvPr>
              <p:cNvGrpSpPr/>
              <p:nvPr/>
            </p:nvGrpSpPr>
            <p:grpSpPr>
              <a:xfrm>
                <a:off x="1854656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3B4C8F8-6760-4B2E-1633-1370EF52D35D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28808BB-1E62-3FA1-5060-6507AD1DCE1D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548F977-9F8A-2DA1-B91C-B3AFE98CE958}"/>
                  </a:ext>
                </a:extLst>
              </p:cNvPr>
              <p:cNvGrpSpPr/>
              <p:nvPr/>
            </p:nvGrpSpPr>
            <p:grpSpPr>
              <a:xfrm>
                <a:off x="2116290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CBB13FB-C19B-595D-36DA-A47188FE6312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9A76827-80F9-F634-0E68-81C7A7FCE1D1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6312911-1436-3D9D-8D19-F034D4BD7683}"/>
                  </a:ext>
                </a:extLst>
              </p:cNvPr>
              <p:cNvGrpSpPr/>
              <p:nvPr/>
            </p:nvGrpSpPr>
            <p:grpSpPr>
              <a:xfrm>
                <a:off x="2377924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75E1207-081F-D2E6-9A48-52B935F5E850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2297ED4-E158-9E2B-79D9-15960DAA59A4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8A2AA32-D633-D689-3BB9-39C2C860FDC7}"/>
                </a:ext>
              </a:extLst>
            </p:cNvPr>
            <p:cNvGrpSpPr/>
            <p:nvPr/>
          </p:nvGrpSpPr>
          <p:grpSpPr>
            <a:xfrm>
              <a:off x="4724781" y="1353225"/>
              <a:ext cx="1272723" cy="79740"/>
              <a:chOff x="1331388" y="781725"/>
              <a:chExt cx="1272723" cy="7974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825F2EE-EF58-2399-F33C-1E99622FB1A4}"/>
                  </a:ext>
                </a:extLst>
              </p:cNvPr>
              <p:cNvGrpSpPr/>
              <p:nvPr/>
            </p:nvGrpSpPr>
            <p:grpSpPr>
              <a:xfrm>
                <a:off x="1331388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13117F4-9FF3-B3D3-8998-3A9D5103F208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017B837-7854-CC11-1114-4C9486F53F9E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FD3CCCA-0183-CFBA-B0B8-7FB8701105B8}"/>
                  </a:ext>
                </a:extLst>
              </p:cNvPr>
              <p:cNvGrpSpPr/>
              <p:nvPr/>
            </p:nvGrpSpPr>
            <p:grpSpPr>
              <a:xfrm>
                <a:off x="1593022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366F3D3-A432-B560-9B07-35ECD2AC9AD5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A719B49-FAA5-58EC-87D7-66CEF9564695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731166E-367E-E34A-0AC2-14520C9D9E3A}"/>
                  </a:ext>
                </a:extLst>
              </p:cNvPr>
              <p:cNvGrpSpPr/>
              <p:nvPr/>
            </p:nvGrpSpPr>
            <p:grpSpPr>
              <a:xfrm>
                <a:off x="1854656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986210C-B357-B37C-0642-C5F0B97807FF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822BF57-4E62-7B89-0F1C-BD6FA6A1A873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83702BA-E664-0AE8-E1A4-A5D8819F8D07}"/>
                  </a:ext>
                </a:extLst>
              </p:cNvPr>
              <p:cNvGrpSpPr/>
              <p:nvPr/>
            </p:nvGrpSpPr>
            <p:grpSpPr>
              <a:xfrm>
                <a:off x="2116290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9C4D6DCD-38A7-A356-02D7-265B5A898A78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05F1F660-ED63-B97B-C827-5EF37F9AE477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C4FFC7-2787-E73D-A3DA-1C6CCF9CEC5D}"/>
                  </a:ext>
                </a:extLst>
              </p:cNvPr>
              <p:cNvGrpSpPr/>
              <p:nvPr/>
            </p:nvGrpSpPr>
            <p:grpSpPr>
              <a:xfrm>
                <a:off x="2377924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79307A8-1DC8-48B8-75FF-703D1B8AEFCD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0BC57C-D2CA-DAD6-4A5A-D3963A3EA984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9513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BE318C-EAB2-B3D6-925D-8455CFE0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9" y="1192063"/>
            <a:ext cx="5940000" cy="3216729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0175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기차 선택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Noto Sans KR Black"/>
              <a:ea typeface="Noto Sans KR Black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BAE954-7139-6B88-846A-6709DD681BBE}"/>
              </a:ext>
            </a:extLst>
          </p:cNvPr>
          <p:cNvSpPr/>
          <p:nvPr/>
        </p:nvSpPr>
        <p:spPr>
          <a:xfrm>
            <a:off x="4224710" y="1648918"/>
            <a:ext cx="509665" cy="318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58CD0C-0ED8-48D3-5EB7-AA0D082B4FCA}"/>
              </a:ext>
            </a:extLst>
          </p:cNvPr>
          <p:cNvSpPr/>
          <p:nvPr/>
        </p:nvSpPr>
        <p:spPr>
          <a:xfrm>
            <a:off x="6310860" y="1199096"/>
            <a:ext cx="2553117" cy="30890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기차 선택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순서대로 절차를 마치면 출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도착지에 맞추어 현재 시간에 갈 수 있는 기차 시간표를 출력한다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특실 예매와 일반 예매로 좌석을 선택 할 수 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특실 예매는 일반 예매에 비해 </a:t>
            </a:r>
            <a:r>
              <a:rPr lang="en-US" altLang="ko-KR" sz="1200" dirty="0">
                <a:solidFill>
                  <a:schemeClr val="tx1"/>
                </a:solidFill>
              </a:rPr>
              <a:t>20% </a:t>
            </a:r>
            <a:r>
              <a:rPr lang="ko-KR" altLang="en-US" sz="1200" dirty="0">
                <a:solidFill>
                  <a:schemeClr val="tx1"/>
                </a:solidFill>
              </a:rPr>
              <a:t>높은 가격으로 제공된다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E45AB0-8256-D219-ED93-1F931AC3394F}"/>
              </a:ext>
            </a:extLst>
          </p:cNvPr>
          <p:cNvSpPr/>
          <p:nvPr/>
        </p:nvSpPr>
        <p:spPr>
          <a:xfrm>
            <a:off x="5209253" y="1658131"/>
            <a:ext cx="459509" cy="3182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1226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577B8CA-0597-C294-9E8E-112E6A0F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8" y="1188651"/>
            <a:ext cx="4966741" cy="3094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C80489-6BE5-6023-2E7E-B6EA13CD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08" y="1173390"/>
            <a:ext cx="4016359" cy="3125460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0175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기차 선택</a:t>
            </a:r>
            <a:endParaRPr lang="en-US" altLang="ko-KR" sz="2500" dirty="0">
              <a:solidFill>
                <a:schemeClr val="accent1">
                  <a:lumMod val="50000"/>
                </a:schemeClr>
              </a:solidFill>
              <a:latin typeface="Noto Sans KR Black"/>
              <a:ea typeface="Noto Sans KR Black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KTX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실시간 정보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BAE954-7139-6B88-846A-6709DD681BBE}"/>
              </a:ext>
            </a:extLst>
          </p:cNvPr>
          <p:cNvSpPr/>
          <p:nvPr/>
        </p:nvSpPr>
        <p:spPr>
          <a:xfrm>
            <a:off x="5051779" y="1299148"/>
            <a:ext cx="1064208" cy="2973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90D592-042D-2178-80B5-0BFB53D4F536}"/>
              </a:ext>
            </a:extLst>
          </p:cNvPr>
          <p:cNvSpPr/>
          <p:nvPr/>
        </p:nvSpPr>
        <p:spPr>
          <a:xfrm>
            <a:off x="1199213" y="1509011"/>
            <a:ext cx="1678897" cy="27641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32B1C-FC88-67BE-C175-F889B3256A99}"/>
              </a:ext>
            </a:extLst>
          </p:cNvPr>
          <p:cNvSpPr txBox="1"/>
          <p:nvPr/>
        </p:nvSpPr>
        <p:spPr>
          <a:xfrm>
            <a:off x="85038" y="4487088"/>
            <a:ext cx="47404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※</a:t>
            </a:r>
            <a:r>
              <a:rPr lang="ko-KR" altLang="en-US" sz="1100" dirty="0"/>
              <a:t>참조 </a:t>
            </a:r>
            <a:r>
              <a:rPr lang="en-US" altLang="ko-KR" sz="1100" dirty="0"/>
              <a:t>-</a:t>
            </a:r>
            <a:r>
              <a:rPr lang="ko-KR" altLang="en-US" sz="1100" dirty="0"/>
              <a:t> 공공데이터 포털 </a:t>
            </a:r>
            <a:r>
              <a:rPr lang="en-US" altLang="ko-KR" sz="1100" dirty="0"/>
              <a:t>https://www.data.go.kr/data/15098552/openapi.do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5559755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276404" cy="46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</a:t>
            </a: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좌석 선택</a:t>
            </a:r>
          </a:p>
        </p:txBody>
      </p:sp>
      <p:pic>
        <p:nvPicPr>
          <p:cNvPr id="47" name="그림 4"/>
          <p:cNvPicPr>
            <a:picLocks noChangeAspect="1"/>
          </p:cNvPicPr>
          <p:nvPr/>
        </p:nvPicPr>
        <p:blipFill rotWithShape="1">
          <a:blip r:embed="rId3"/>
          <a:srcRect b="4950"/>
          <a:stretch>
            <a:fillRect/>
          </a:stretch>
        </p:blipFill>
        <p:spPr>
          <a:xfrm>
            <a:off x="146555" y="1688606"/>
            <a:ext cx="4698068" cy="250703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8584" y="1129811"/>
            <a:ext cx="3671619" cy="490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/>
              <a:t>특실</a:t>
            </a:r>
            <a:r>
              <a:rPr lang="en-US" altLang="ko-KR" sz="1300"/>
              <a:t>/</a:t>
            </a:r>
            <a:r>
              <a:rPr lang="ko-KR" altLang="en-US" sz="1300"/>
              <a:t>일반 예매 버튼을 이용하여 </a:t>
            </a:r>
          </a:p>
          <a:p>
            <a:pPr algn="ctr">
              <a:defRPr/>
            </a:pPr>
            <a:r>
              <a:rPr lang="ko-KR" altLang="en-US" sz="1300"/>
              <a:t>원하는 타입의 기차를 선택</a:t>
            </a:r>
          </a:p>
        </p:txBody>
      </p:sp>
      <p:sp>
        <p:nvSpPr>
          <p:cNvPr id="50" name="사각형: 둥근 모서리 49"/>
          <p:cNvSpPr/>
          <p:nvPr/>
        </p:nvSpPr>
        <p:spPr>
          <a:xfrm>
            <a:off x="648432" y="1140558"/>
            <a:ext cx="2835520" cy="483576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610952" y="2512157"/>
            <a:ext cx="1206499" cy="2759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" name="그림 4"/>
          <p:cNvPicPr>
            <a:picLocks noChangeAspect="1"/>
          </p:cNvPicPr>
          <p:nvPr/>
        </p:nvPicPr>
        <p:blipFill rotWithShape="1">
          <a:blip r:embed="rId3"/>
          <a:srcRect l="21030" t="5300" r="26320" b="34440"/>
          <a:stretch>
            <a:fillRect/>
          </a:stretch>
        </p:blipFill>
        <p:spPr>
          <a:xfrm>
            <a:off x="6210790" y="1174140"/>
            <a:ext cx="2329961" cy="1500186"/>
          </a:xfrm>
          <a:prstGeom prst="rect">
            <a:avLst/>
          </a:prstGeom>
        </p:spPr>
      </p:pic>
      <p:pic>
        <p:nvPicPr>
          <p:cNvPr id="54" name="그림 4"/>
          <p:cNvPicPr>
            <a:picLocks noChangeAspect="1"/>
          </p:cNvPicPr>
          <p:nvPr/>
        </p:nvPicPr>
        <p:blipFill rotWithShape="1">
          <a:blip r:embed="rId4"/>
          <a:srcRect l="21540" t="5060" r="27030" b="34680"/>
          <a:stretch>
            <a:fillRect/>
          </a:stretch>
        </p:blipFill>
        <p:spPr>
          <a:xfrm>
            <a:off x="6250930" y="3143040"/>
            <a:ext cx="2308573" cy="152146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188682" y="877030"/>
            <a:ext cx="2168770" cy="28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/>
              <a:t>[</a:t>
            </a:r>
            <a:r>
              <a:rPr lang="ko-KR" altLang="en-US" sz="1300"/>
              <a:t>특실예매 선택시</a:t>
            </a:r>
            <a:r>
              <a:rPr lang="en-US" altLang="ko-KR" sz="1300"/>
              <a:t>]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89794" y="2874596"/>
            <a:ext cx="2329962" cy="287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/>
              <a:t>[</a:t>
            </a:r>
            <a:r>
              <a:rPr lang="ko-KR" altLang="en-US" sz="1300"/>
              <a:t>일반예매 선택시</a:t>
            </a:r>
            <a:r>
              <a:rPr lang="en-US" altLang="ko-KR" sz="1300"/>
              <a:t>]</a:t>
            </a:r>
          </a:p>
        </p:txBody>
      </p:sp>
      <p:sp>
        <p:nvSpPr>
          <p:cNvPr id="60" name="화살표: 오른쪽 59"/>
          <p:cNvSpPr/>
          <p:nvPr/>
        </p:nvSpPr>
        <p:spPr>
          <a:xfrm>
            <a:off x="5194788" y="1841500"/>
            <a:ext cx="820616" cy="2002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화살표: 오른쪽 60"/>
          <p:cNvSpPr/>
          <p:nvPr/>
        </p:nvSpPr>
        <p:spPr>
          <a:xfrm>
            <a:off x="5221653" y="3566746"/>
            <a:ext cx="820616" cy="2002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843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2" animBg="1"/>
      <p:bldP spid="60" grpId="1" animBg="1"/>
      <p:bldP spid="61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862558" cy="46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</a:t>
            </a: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좌석 선택</a:t>
            </a:r>
            <a:endParaRPr lang="en-US" altLang="ko-KR" sz="2500">
              <a:solidFill>
                <a:schemeClr val="accent1">
                  <a:lumMod val="50000"/>
                </a:schemeClr>
              </a:solidFill>
              <a:latin typeface="Noto Sans KR Black"/>
              <a:ea typeface="Noto Sans KR Black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99805" y="1745758"/>
            <a:ext cx="3844194" cy="2195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/>
              <a:t>[</a:t>
            </a:r>
            <a:r>
              <a:rPr lang="ko-KR" altLang="en-US" sz="1400" b="1"/>
              <a:t>좌석선택 화면 구성</a:t>
            </a:r>
            <a:r>
              <a:rPr lang="en-US" altLang="ko-KR" sz="1400" b="1"/>
              <a:t>]</a:t>
            </a:r>
          </a:p>
          <a:p>
            <a:pPr marL="199920" indent="-19992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/>
              <a:t>상</a:t>
            </a:r>
            <a:r>
              <a:rPr lang="en-US" altLang="ko-KR" sz="1300"/>
              <a:t>,</a:t>
            </a:r>
            <a:r>
              <a:rPr lang="ko-KR" altLang="en-US" sz="1300"/>
              <a:t> 중</a:t>
            </a:r>
            <a:r>
              <a:rPr lang="en-US" altLang="ko-KR" sz="1300"/>
              <a:t>,</a:t>
            </a:r>
            <a:r>
              <a:rPr lang="ko-KR" altLang="en-US" sz="1300"/>
              <a:t> 하단으로 구분</a:t>
            </a:r>
          </a:p>
          <a:p>
            <a:pPr marL="199920" lvl="0" indent="-19992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 b="1"/>
              <a:t>상</a:t>
            </a:r>
            <a:r>
              <a:rPr lang="ko-KR" altLang="en-US" sz="1300"/>
              <a:t> </a:t>
            </a:r>
            <a:r>
              <a:rPr lang="en-US" altLang="ko-KR" sz="1300"/>
              <a:t>: </a:t>
            </a:r>
            <a:r>
              <a:rPr lang="ko-KR" altLang="en-US" sz="1300"/>
              <a:t>콤보박스</a:t>
            </a:r>
            <a:r>
              <a:rPr lang="en-US" altLang="ko-KR" sz="1300"/>
              <a:t>,</a:t>
            </a:r>
            <a:r>
              <a:rPr lang="ko-KR" altLang="en-US" sz="1300"/>
              <a:t> 호차이동버튼</a:t>
            </a:r>
            <a:r>
              <a:rPr lang="en-US" altLang="ko-KR" sz="1300"/>
              <a:t>,</a:t>
            </a:r>
            <a:r>
              <a:rPr lang="ko-KR" altLang="en-US" sz="1300"/>
              <a:t> 잔여좌석 수를    	알려주는 라벨</a:t>
            </a:r>
          </a:p>
          <a:p>
            <a:pPr marL="199920" lvl="0" indent="-19992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 b="1"/>
              <a:t>중</a:t>
            </a:r>
            <a:r>
              <a:rPr lang="ko-KR" altLang="en-US" sz="1300"/>
              <a:t> </a:t>
            </a:r>
            <a:r>
              <a:rPr lang="en-US" altLang="ko-KR" sz="1300"/>
              <a:t>:</a:t>
            </a:r>
            <a:r>
              <a:rPr lang="ko-KR" altLang="en-US" sz="1300"/>
              <a:t> 좌석을 선택 할 수있는 토글버튼</a:t>
            </a:r>
            <a:endParaRPr lang="ko-KR" altLang="en-US" sz="1300" b="1"/>
          </a:p>
          <a:p>
            <a:pPr marL="199920" lvl="0" indent="-19992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300" b="1"/>
              <a:t>하</a:t>
            </a:r>
            <a:r>
              <a:rPr lang="ko-KR" altLang="en-US" sz="1300"/>
              <a:t> </a:t>
            </a:r>
            <a:r>
              <a:rPr lang="en-US" altLang="ko-KR" sz="1300"/>
              <a:t>:</a:t>
            </a:r>
            <a:r>
              <a:rPr lang="ko-KR" altLang="en-US" sz="1300"/>
              <a:t> 선택 한 좌석의 이름을 보여주는 라벨과 	다음</a:t>
            </a:r>
            <a:r>
              <a:rPr lang="en-US" altLang="ko-KR" sz="1300"/>
              <a:t>,</a:t>
            </a:r>
            <a:r>
              <a:rPr lang="ko-KR" altLang="en-US" sz="1300"/>
              <a:t> 초기화버튼</a:t>
            </a:r>
          </a:p>
        </p:txBody>
      </p:sp>
      <p:pic>
        <p:nvPicPr>
          <p:cNvPr id="49" name="그림 4"/>
          <p:cNvPicPr>
            <a:picLocks noChangeAspect="1"/>
          </p:cNvPicPr>
          <p:nvPr/>
        </p:nvPicPr>
        <p:blipFill rotWithShape="1">
          <a:blip r:embed="rId3"/>
          <a:srcRect l="21680" t="5150" r="26860" b="34800"/>
          <a:stretch>
            <a:fillRect/>
          </a:stretch>
        </p:blipFill>
        <p:spPr>
          <a:xfrm>
            <a:off x="350837" y="1164978"/>
            <a:ext cx="4621716" cy="3033839"/>
          </a:xfrm>
          <a:prstGeom prst="rect">
            <a:avLst/>
          </a:prstGeom>
        </p:spPr>
      </p:pic>
      <p:sp>
        <p:nvSpPr>
          <p:cNvPr id="51" name="사각형: 둥근 모서리 50"/>
          <p:cNvSpPr/>
          <p:nvPr/>
        </p:nvSpPr>
        <p:spPr>
          <a:xfrm>
            <a:off x="328978" y="1314449"/>
            <a:ext cx="4615961" cy="459153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사각형: 둥근 모서리 51"/>
          <p:cNvSpPr/>
          <p:nvPr/>
        </p:nvSpPr>
        <p:spPr>
          <a:xfrm>
            <a:off x="877520" y="1883996"/>
            <a:ext cx="3482730" cy="181707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" name="사각형: 둥근 모서리 52"/>
          <p:cNvSpPr/>
          <p:nvPr/>
        </p:nvSpPr>
        <p:spPr>
          <a:xfrm>
            <a:off x="389059" y="3765305"/>
            <a:ext cx="4552460" cy="43961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3" animBg="1"/>
      <p:bldP spid="51" grpId="0" animBg="1"/>
      <p:bldP spid="52" grpId="1" animBg="1"/>
      <p:bldP spid="53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0175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</a:t>
            </a: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좌석 선택</a:t>
            </a:r>
          </a:p>
        </p:txBody>
      </p:sp>
      <p:pic>
        <p:nvPicPr>
          <p:cNvPr id="47" name="그림 4"/>
          <p:cNvPicPr>
            <a:picLocks noChangeAspect="1"/>
          </p:cNvPicPr>
          <p:nvPr/>
        </p:nvPicPr>
        <p:blipFill rotWithShape="1">
          <a:blip r:embed="rId3"/>
          <a:srcRect l="21600" t="5050" r="26760" b="71310"/>
          <a:stretch>
            <a:fillRect/>
          </a:stretch>
        </p:blipFill>
        <p:spPr>
          <a:xfrm>
            <a:off x="5185654" y="2664313"/>
            <a:ext cx="3327140" cy="84064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00672" y="1182076"/>
            <a:ext cx="4728309" cy="359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[</a:t>
            </a:r>
            <a:r>
              <a:rPr lang="ko-KR" altLang="en-US"/>
              <a:t>좌석 선택 화면 상단</a:t>
            </a:r>
            <a:r>
              <a:rPr lang="en-US" altLang="ko-KR"/>
              <a:t>]</a:t>
            </a:r>
            <a:r>
              <a:rPr lang="ko-KR" altLang="en-US"/>
              <a:t> </a:t>
            </a:r>
          </a:p>
        </p:txBody>
      </p:sp>
      <p:pic>
        <p:nvPicPr>
          <p:cNvPr id="50" name="그림 4"/>
          <p:cNvPicPr>
            <a:picLocks noChangeAspect="1"/>
          </p:cNvPicPr>
          <p:nvPr/>
        </p:nvPicPr>
        <p:blipFill rotWithShape="1">
          <a:blip r:embed="rId4"/>
          <a:srcRect l="21680" t="5150" r="26860" b="34800"/>
          <a:stretch>
            <a:fillRect/>
          </a:stretch>
        </p:blipFill>
        <p:spPr>
          <a:xfrm>
            <a:off x="312166" y="1618291"/>
            <a:ext cx="3579955" cy="2349995"/>
          </a:xfrm>
          <a:prstGeom prst="rect">
            <a:avLst/>
          </a:prstGeom>
        </p:spPr>
      </p:pic>
      <p:sp>
        <p:nvSpPr>
          <p:cNvPr id="52" name="사각형: 둥근 모서리 51"/>
          <p:cNvSpPr/>
          <p:nvPr/>
        </p:nvSpPr>
        <p:spPr>
          <a:xfrm>
            <a:off x="301400" y="1685925"/>
            <a:ext cx="3580422" cy="493346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2" idx="3"/>
          </p:cNvCxnSpPr>
          <p:nvPr/>
        </p:nvCxnSpPr>
        <p:spPr>
          <a:xfrm>
            <a:off x="3881822" y="193259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cxnSpLocks/>
            <a:stCxn id="52" idx="3"/>
          </p:cNvCxnSpPr>
          <p:nvPr/>
        </p:nvCxnSpPr>
        <p:spPr>
          <a:xfrm flipV="1">
            <a:off x="3881822" y="1434059"/>
            <a:ext cx="1250708" cy="49853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cxnSpLocks/>
            <a:stCxn id="52" idx="3"/>
            <a:endCxn id="60" idx="1"/>
          </p:cNvCxnSpPr>
          <p:nvPr/>
        </p:nvCxnSpPr>
        <p:spPr>
          <a:xfrm>
            <a:off x="3881822" y="1932598"/>
            <a:ext cx="1294403" cy="110416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131288" y="1997806"/>
            <a:ext cx="3389922" cy="44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>
              <a:buFont typeface="Arial"/>
              <a:buChar char="•"/>
              <a:defRPr/>
            </a:pPr>
            <a:r>
              <a:rPr lang="ko-KR" altLang="en-US" sz="1200"/>
              <a:t>콤보박스를 </a:t>
            </a:r>
            <a:r>
              <a:rPr lang="ko-KR" altLang="en-US" sz="1100"/>
              <a:t>사용하여</a:t>
            </a:r>
            <a:r>
              <a:rPr lang="ko-KR" altLang="en-US" sz="1200"/>
              <a:t> 해당 타입의 모든 객차를 확인 가능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70366" y="3780692"/>
            <a:ext cx="3712307" cy="63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>
              <a:buFont typeface="Arial"/>
              <a:buChar char="•"/>
              <a:defRPr/>
            </a:pPr>
            <a:r>
              <a:rPr lang="ko-KR" altLang="en-US" sz="1200"/>
              <a:t>객차이동 버튼을 이용하여 현재 객차를 기준으로 </a:t>
            </a:r>
            <a:r>
              <a:rPr lang="en-US" altLang="ko-KR" sz="1200"/>
              <a:t>+1</a:t>
            </a:r>
            <a:r>
              <a:rPr lang="ko-KR" altLang="en-US" sz="1200"/>
              <a:t>호차 </a:t>
            </a:r>
            <a:r>
              <a:rPr lang="en-US" altLang="ko-KR" sz="1200"/>
              <a:t>-1</a:t>
            </a:r>
            <a:r>
              <a:rPr lang="ko-KR" altLang="en-US" sz="1200"/>
              <a:t>호차로 이동가능</a:t>
            </a:r>
          </a:p>
          <a:p>
            <a:pPr marL="171360" indent="-171360">
              <a:buFont typeface="Arial"/>
              <a:buChar char="•"/>
              <a:defRPr/>
            </a:pPr>
            <a:r>
              <a:rPr lang="ko-KR" altLang="en-US" sz="1200"/>
              <a:t>현재 객차의 총 좌석과 잔여 좌석수를 파악 가능</a:t>
            </a:r>
          </a:p>
        </p:txBody>
      </p:sp>
      <p:sp>
        <p:nvSpPr>
          <p:cNvPr id="59" name="사각형: 둥근 모서리 58"/>
          <p:cNvSpPr/>
          <p:nvPr/>
        </p:nvSpPr>
        <p:spPr>
          <a:xfrm>
            <a:off x="6406173" y="2867269"/>
            <a:ext cx="903653" cy="263769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사각형: 둥근 모서리 59"/>
          <p:cNvSpPr/>
          <p:nvPr/>
        </p:nvSpPr>
        <p:spPr>
          <a:xfrm>
            <a:off x="5176225" y="2897554"/>
            <a:ext cx="249115" cy="27842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사각형: 둥근 모서리 61"/>
          <p:cNvSpPr/>
          <p:nvPr/>
        </p:nvSpPr>
        <p:spPr>
          <a:xfrm>
            <a:off x="8283818" y="2878993"/>
            <a:ext cx="249115" cy="27842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3" name="그림 4"/>
          <p:cNvPicPr>
            <a:picLocks noChangeAspect="1"/>
          </p:cNvPicPr>
          <p:nvPr/>
        </p:nvPicPr>
        <p:blipFill rotWithShape="1">
          <a:blip r:embed="rId5"/>
          <a:srcRect l="21770" t="4840" r="26860" b="68050"/>
          <a:stretch>
            <a:fillRect/>
          </a:stretch>
        </p:blipFill>
        <p:spPr>
          <a:xfrm>
            <a:off x="5200996" y="897259"/>
            <a:ext cx="3436958" cy="1020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1" animBg="1"/>
      <p:bldP spid="55" grpId="3" animBg="1"/>
      <p:bldP spid="56" grpId="2" animBg="1"/>
      <p:bldP spid="58" grpId="7" animBg="1"/>
      <p:bldP spid="59" grpId="4" animBg="1"/>
      <p:bldP spid="60" grpId="5" animBg="1"/>
      <p:bldP spid="62" grpId="6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0175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</a:t>
            </a: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좌석 선택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0672" y="1182076"/>
            <a:ext cx="4728309" cy="359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[</a:t>
            </a:r>
            <a:r>
              <a:rPr lang="ko-KR" altLang="en-US"/>
              <a:t>좌석 선택 화면 중단</a:t>
            </a:r>
            <a:r>
              <a:rPr lang="en-US" altLang="ko-KR"/>
              <a:t>]</a:t>
            </a:r>
            <a:r>
              <a:rPr lang="ko-KR" altLang="en-US"/>
              <a:t> </a:t>
            </a:r>
          </a:p>
        </p:txBody>
      </p:sp>
      <p:pic>
        <p:nvPicPr>
          <p:cNvPr id="50" name="그림 4"/>
          <p:cNvPicPr>
            <a:picLocks noChangeAspect="1"/>
          </p:cNvPicPr>
          <p:nvPr/>
        </p:nvPicPr>
        <p:blipFill rotWithShape="1">
          <a:blip r:embed="rId3"/>
          <a:srcRect l="21680" t="5150" r="26860" b="34800"/>
          <a:stretch>
            <a:fillRect/>
          </a:stretch>
        </p:blipFill>
        <p:spPr>
          <a:xfrm>
            <a:off x="312190" y="1618291"/>
            <a:ext cx="3579955" cy="2349995"/>
          </a:xfrm>
          <a:prstGeom prst="rect">
            <a:avLst/>
          </a:prstGeom>
        </p:spPr>
      </p:pic>
      <p:sp>
        <p:nvSpPr>
          <p:cNvPr id="52" name="사각형: 둥근 모서리 51"/>
          <p:cNvSpPr/>
          <p:nvPr/>
        </p:nvSpPr>
        <p:spPr>
          <a:xfrm>
            <a:off x="731519" y="2110643"/>
            <a:ext cx="2724101" cy="153865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3" name="직선 화살표 연결선 52"/>
          <p:cNvCxnSpPr>
            <a:stCxn id="52" idx="3"/>
            <a:endCxn id="52" idx="3"/>
          </p:cNvCxnSpPr>
          <p:nvPr/>
        </p:nvCxnSpPr>
        <p:spPr>
          <a:xfrm>
            <a:off x="3455620" y="287997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784481" y="2666266"/>
            <a:ext cx="3712307" cy="2195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/>
              <a:t>일반실</a:t>
            </a:r>
            <a:r>
              <a:rPr lang="en-US" altLang="ko-KR" sz="1200"/>
              <a:t>/</a:t>
            </a:r>
            <a:r>
              <a:rPr lang="ko-KR" altLang="en-US" sz="1200"/>
              <a:t> 특실의 좌석 수와 배치를 다르게 구성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200"/>
              <a:t>cardLayout</a:t>
            </a:r>
            <a:r>
              <a:rPr lang="ko-KR" altLang="en-US" sz="1200"/>
              <a:t>을 이용하여 화면 상단의 호차 이동 버튼으로 좌석선택 패널을 변경 가능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/>
              <a:t>앞에서 선택한 인원 수 만큼 좌석을 선택하면 모든 버튼이 비활성화 된다</a:t>
            </a:r>
            <a:r>
              <a:rPr lang="en-US" altLang="ko-KR" sz="1200"/>
              <a:t>.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/>
              <a:t>토글 버튼을 이용하여 원하는 좌석 버튼을 한번 클릭하면 선택</a:t>
            </a:r>
            <a:r>
              <a:rPr lang="en-US" altLang="ko-KR" sz="1200"/>
              <a:t>,</a:t>
            </a:r>
            <a:r>
              <a:rPr lang="ko-KR" altLang="en-US" sz="1200"/>
              <a:t> 다시 클릭하면 선택 해제</a:t>
            </a:r>
          </a:p>
          <a:p>
            <a:pPr marL="0" indent="0">
              <a:buFont typeface="Arial"/>
              <a:buNone/>
              <a:defRPr/>
            </a:pPr>
            <a:endParaRPr lang="ko-KR" altLang="en-US" sz="1200"/>
          </a:p>
        </p:txBody>
      </p:sp>
      <p:pic>
        <p:nvPicPr>
          <p:cNvPr id="64" name="그림 4"/>
          <p:cNvPicPr>
            <a:picLocks noChangeAspect="1"/>
          </p:cNvPicPr>
          <p:nvPr/>
        </p:nvPicPr>
        <p:blipFill rotWithShape="1">
          <a:blip r:embed="rId4"/>
          <a:srcRect l="28890" t="17910" r="34520" b="43860"/>
          <a:stretch>
            <a:fillRect/>
          </a:stretch>
        </p:blipFill>
        <p:spPr>
          <a:xfrm>
            <a:off x="4778540" y="1442915"/>
            <a:ext cx="1773637" cy="1042059"/>
          </a:xfrm>
          <a:prstGeom prst="rect">
            <a:avLst/>
          </a:prstGeom>
        </p:spPr>
      </p:pic>
      <p:pic>
        <p:nvPicPr>
          <p:cNvPr id="65" name="그림 4"/>
          <p:cNvPicPr>
            <a:picLocks noChangeAspect="1"/>
          </p:cNvPicPr>
          <p:nvPr/>
        </p:nvPicPr>
        <p:blipFill rotWithShape="1">
          <a:blip r:embed="rId5"/>
          <a:srcRect l="28940" t="18210" r="34480" b="44040"/>
          <a:stretch>
            <a:fillRect/>
          </a:stretch>
        </p:blipFill>
        <p:spPr>
          <a:xfrm>
            <a:off x="6784155" y="1443643"/>
            <a:ext cx="1765680" cy="102474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764941" y="1221154"/>
            <a:ext cx="889001" cy="243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[</a:t>
            </a:r>
            <a:r>
              <a:rPr lang="ko-KR" altLang="en-US" sz="1000"/>
              <a:t>특실</a:t>
            </a:r>
            <a:r>
              <a:rPr lang="en-US" altLang="ko-KR" sz="1000"/>
              <a:t>]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78379" y="1217247"/>
            <a:ext cx="889001" cy="243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[</a:t>
            </a:r>
            <a:r>
              <a:rPr lang="ko-KR" altLang="en-US" sz="1000"/>
              <a:t>일반실</a:t>
            </a:r>
            <a:r>
              <a:rPr lang="en-US" altLang="ko-KR" sz="1000"/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8" grpId="3" animBg="1"/>
      <p:bldP spid="66" grpId="1" animBg="1"/>
      <p:bldP spid="68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0175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</a:t>
            </a: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좌석 선택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0672" y="1182076"/>
            <a:ext cx="4728309" cy="359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[</a:t>
            </a:r>
            <a:r>
              <a:rPr lang="ko-KR" altLang="en-US"/>
              <a:t>좌석 선택 화면 중단</a:t>
            </a:r>
            <a:r>
              <a:rPr lang="en-US" altLang="ko-KR"/>
              <a:t>]</a:t>
            </a:r>
            <a:r>
              <a:rPr lang="ko-KR" altLang="en-US"/>
              <a:t> </a:t>
            </a:r>
          </a:p>
        </p:txBody>
      </p:sp>
      <p:pic>
        <p:nvPicPr>
          <p:cNvPr id="50" name="그림 4"/>
          <p:cNvPicPr>
            <a:picLocks noChangeAspect="1"/>
          </p:cNvPicPr>
          <p:nvPr/>
        </p:nvPicPr>
        <p:blipFill rotWithShape="1">
          <a:blip r:embed="rId3"/>
          <a:srcRect l="21680" t="5150" r="26860" b="34800"/>
          <a:stretch>
            <a:fillRect/>
          </a:stretch>
        </p:blipFill>
        <p:spPr>
          <a:xfrm>
            <a:off x="308639" y="1618291"/>
            <a:ext cx="3579955" cy="2349995"/>
          </a:xfrm>
          <a:prstGeom prst="rect">
            <a:avLst/>
          </a:prstGeom>
        </p:spPr>
      </p:pic>
      <p:cxnSp>
        <p:nvCxnSpPr>
          <p:cNvPr id="53" name="직선 화살표 연결선 52"/>
          <p:cNvCxnSpPr/>
          <p:nvPr/>
        </p:nvCxnSpPr>
        <p:spPr>
          <a:xfrm>
            <a:off x="3462108" y="287997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696558" y="3902073"/>
            <a:ext cx="3712307" cy="448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>
              <a:buFont typeface="Arial"/>
              <a:buChar char="•"/>
              <a:defRPr/>
            </a:pPr>
            <a:r>
              <a:rPr lang="ko-KR" altLang="en-US" sz="1200"/>
              <a:t>예매가 완료된 좌석은 </a:t>
            </a:r>
            <a:r>
              <a:rPr lang="en-US" altLang="ko-KR" sz="1200"/>
              <a:t>DB</a:t>
            </a:r>
            <a:r>
              <a:rPr lang="ko-KR" altLang="en-US" sz="1200"/>
              <a:t>에 저장하여 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1200"/>
              <a:t>     해당좌석을 선택 불가능하도록 버튼의 상태 설정</a:t>
            </a:r>
          </a:p>
        </p:txBody>
      </p:sp>
      <p:pic>
        <p:nvPicPr>
          <p:cNvPr id="69" name="그림 4"/>
          <p:cNvPicPr>
            <a:picLocks noChangeAspect="1"/>
          </p:cNvPicPr>
          <p:nvPr/>
        </p:nvPicPr>
        <p:blipFill rotWithShape="1">
          <a:blip r:embed="rId4"/>
          <a:srcRect l="28850" t="17650" r="33910" b="43630"/>
          <a:stretch>
            <a:fillRect/>
          </a:stretch>
        </p:blipFill>
        <p:spPr>
          <a:xfrm>
            <a:off x="4750728" y="1763345"/>
            <a:ext cx="3501060" cy="2047204"/>
          </a:xfrm>
          <a:prstGeom prst="rect">
            <a:avLst/>
          </a:prstGeom>
        </p:spPr>
      </p:pic>
      <p:sp>
        <p:nvSpPr>
          <p:cNvPr id="70" name="사각형: 둥근 모서리 69"/>
          <p:cNvSpPr/>
          <p:nvPr/>
        </p:nvSpPr>
        <p:spPr>
          <a:xfrm>
            <a:off x="4675065" y="2336312"/>
            <a:ext cx="1519115" cy="62034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사각형: 둥근 모서리 51"/>
          <p:cNvSpPr/>
          <p:nvPr/>
        </p:nvSpPr>
        <p:spPr>
          <a:xfrm>
            <a:off x="731519" y="2110643"/>
            <a:ext cx="2724101" cy="153865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2" animBg="1"/>
      <p:bldP spid="70" grpId="1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7880" r="15120"/>
            <a:stretch>
              <a:fillRect/>
            </a:stretch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04.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  <a:latin typeface="Noto Sans KR Medium"/>
                  <a:ea typeface="Noto Sans KR Medium"/>
                </a:rPr>
                <a:t>화면 구현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63240" y="276853"/>
            <a:ext cx="30175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예약화면 </a:t>
            </a:r>
            <a:r>
              <a:rPr lang="en-US" altLang="ko-KR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– </a:t>
            </a:r>
            <a:r>
              <a:rPr lang="ko-KR" altLang="en-US" sz="2500">
                <a:solidFill>
                  <a:schemeClr val="accent1">
                    <a:lumMod val="50000"/>
                  </a:schemeClr>
                </a:solidFill>
                <a:latin typeface="Noto Sans KR Black"/>
                <a:ea typeface="Noto Sans KR Black"/>
              </a:rPr>
              <a:t>좌석 선택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0672" y="1182076"/>
            <a:ext cx="4728309" cy="359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[</a:t>
            </a:r>
            <a:r>
              <a:rPr lang="ko-KR" altLang="en-US"/>
              <a:t>좌석 선택 화면 하단</a:t>
            </a:r>
            <a:r>
              <a:rPr lang="en-US" altLang="ko-KR"/>
              <a:t>]</a:t>
            </a:r>
            <a:r>
              <a:rPr lang="ko-KR" altLang="en-US"/>
              <a:t> </a:t>
            </a:r>
          </a:p>
        </p:txBody>
      </p:sp>
      <p:cxnSp>
        <p:nvCxnSpPr>
          <p:cNvPr id="53" name="직선 화살표 연결선 52"/>
          <p:cNvCxnSpPr>
            <a:stCxn id="52" idx="3"/>
            <a:endCxn id="52" idx="3"/>
          </p:cNvCxnSpPr>
          <p:nvPr/>
        </p:nvCxnSpPr>
        <p:spPr>
          <a:xfrm>
            <a:off x="3852594" y="37299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572000" y="1503726"/>
            <a:ext cx="4151922" cy="1732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dirty="0"/>
              <a:t>선택된 좌석의 이름을 라벨에서 확인 가능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dirty="0"/>
              <a:t>초기화 버튼을 누르면 선택한 버튼들이 모두 선택 해제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dirty="0"/>
              <a:t>앞에서 선택한 인원수만큼 좌석을 선택하면 다음 버튼을 누르면 차내식 화면으로 이동</a:t>
            </a:r>
          </a:p>
          <a:p>
            <a:pPr marL="171360" indent="-17136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200" dirty="0"/>
              <a:t>인원수만큼 좌석을 선택하지 않았을 경우 다이얼로그를 띄워 선택하도록 안내</a:t>
            </a:r>
          </a:p>
        </p:txBody>
      </p:sp>
      <p:pic>
        <p:nvPicPr>
          <p:cNvPr id="71" name="그림 4"/>
          <p:cNvPicPr>
            <a:picLocks noChangeAspect="1"/>
          </p:cNvPicPr>
          <p:nvPr/>
        </p:nvPicPr>
        <p:blipFill rotWithShape="1">
          <a:blip r:embed="rId3"/>
          <a:srcRect l="21240" t="5460" r="26950" b="35420"/>
          <a:stretch>
            <a:fillRect/>
          </a:stretch>
        </p:blipFill>
        <p:spPr>
          <a:xfrm>
            <a:off x="304336" y="1617808"/>
            <a:ext cx="3559300" cy="2284417"/>
          </a:xfrm>
          <a:prstGeom prst="rect">
            <a:avLst/>
          </a:prstGeom>
        </p:spPr>
      </p:pic>
      <p:sp>
        <p:nvSpPr>
          <p:cNvPr id="52" name="사각형: 둥근 모서리 51"/>
          <p:cNvSpPr/>
          <p:nvPr/>
        </p:nvSpPr>
        <p:spPr>
          <a:xfrm>
            <a:off x="306364" y="3549259"/>
            <a:ext cx="3546230" cy="361461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1" animBg="1"/>
      <p:bldP spid="5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64F04D-07F0-96BA-0438-4B305B2F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3" y="1503681"/>
            <a:ext cx="4007106" cy="2169996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D6880-C75A-904F-702E-C64CA446BB71}"/>
              </a:ext>
            </a:extLst>
          </p:cNvPr>
          <p:cNvSpPr txBox="1"/>
          <p:nvPr/>
        </p:nvSpPr>
        <p:spPr>
          <a:xfrm>
            <a:off x="1740199" y="1220466"/>
            <a:ext cx="1266156" cy="31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차내식 화면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B82389-EC8D-FFEB-52F1-59D187654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3" t="9467" r="3117" b="26849"/>
          <a:stretch/>
        </p:blipFill>
        <p:spPr>
          <a:xfrm>
            <a:off x="4432801" y="818599"/>
            <a:ext cx="1379298" cy="6668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4739E7-3A7E-13DB-4687-80524F283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345" y="805543"/>
            <a:ext cx="1335803" cy="6780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B1F137-CD0D-F437-8764-908B4237B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002" y="805543"/>
            <a:ext cx="1361063" cy="693430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C713C8A2-4585-5218-5FA4-8E8E0B9D3DC1}"/>
              </a:ext>
            </a:extLst>
          </p:cNvPr>
          <p:cNvGrpSpPr/>
          <p:nvPr/>
        </p:nvGrpSpPr>
        <p:grpSpPr>
          <a:xfrm>
            <a:off x="1222140" y="694295"/>
            <a:ext cx="7829941" cy="1491794"/>
            <a:chOff x="838002" y="729568"/>
            <a:chExt cx="8946341" cy="14917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E1B425B-7B16-9D6A-0B33-09818CFCB372}"/>
                </a:ext>
              </a:extLst>
            </p:cNvPr>
            <p:cNvSpPr/>
            <p:nvPr/>
          </p:nvSpPr>
          <p:spPr>
            <a:xfrm>
              <a:off x="838002" y="1819313"/>
              <a:ext cx="3130969" cy="22948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98051BC-12AD-D80C-AABA-799852ADE605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2610762" y="1475465"/>
              <a:ext cx="1605418" cy="318677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493C18D-31B9-83EF-6226-1D954776D05D}"/>
                </a:ext>
              </a:extLst>
            </p:cNvPr>
            <p:cNvSpPr/>
            <p:nvPr/>
          </p:nvSpPr>
          <p:spPr>
            <a:xfrm>
              <a:off x="4216180" y="729568"/>
              <a:ext cx="5568163" cy="1491794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FB1905-BE4E-31E1-FFC2-2A01649EBE6E}"/>
                </a:ext>
              </a:extLst>
            </p:cNvPr>
            <p:cNvSpPr txBox="1"/>
            <p:nvPr/>
          </p:nvSpPr>
          <p:spPr>
            <a:xfrm>
              <a:off x="4520520" y="1554850"/>
              <a:ext cx="5113078" cy="5289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메뉴 버튼 클릭 시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en-US" altLang="ko-KR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CardLayout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을 이용하여 해당 패널로 변경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선택한</a:t>
              </a:r>
              <a:r>
                <a:rPr lang="ko-KR" altLang="en-US" sz="1000" dirty="0">
                  <a:latin typeface="Calibri" panose="020F0502020204030204"/>
                  <a:ea typeface="맑은 고딕" panose="020B0503020000020004" pitchFamily="50" charset="-127"/>
                </a:rPr>
                <a:t> 버튼만 텍스트 색상 변경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B5ED0F5-720A-1DB5-6E88-2D272B61043B}"/>
              </a:ext>
            </a:extLst>
          </p:cNvPr>
          <p:cNvSpPr txBox="1"/>
          <p:nvPr/>
        </p:nvSpPr>
        <p:spPr>
          <a:xfrm>
            <a:off x="3051445" y="234581"/>
            <a:ext cx="33140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예약 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차내식 선택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D887BC-4FEC-A436-1255-6581E9CF8296}"/>
              </a:ext>
            </a:extLst>
          </p:cNvPr>
          <p:cNvSpPr/>
          <p:nvPr/>
        </p:nvSpPr>
        <p:spPr>
          <a:xfrm>
            <a:off x="1297580" y="2345876"/>
            <a:ext cx="2664820" cy="389704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71A7F9-FD6A-3728-1ECC-E92F53F953BE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581400" y="3611973"/>
            <a:ext cx="762000" cy="3877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155AC5D-CFEC-4FFD-C12F-1AD21BE48716}"/>
              </a:ext>
            </a:extLst>
          </p:cNvPr>
          <p:cNvSpPr/>
          <p:nvPr/>
        </p:nvSpPr>
        <p:spPr>
          <a:xfrm>
            <a:off x="4343400" y="2303574"/>
            <a:ext cx="4708681" cy="595472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C3F0EB-AB62-276B-9FCC-89D893B142F8}"/>
              </a:ext>
            </a:extLst>
          </p:cNvPr>
          <p:cNvSpPr txBox="1"/>
          <p:nvPr/>
        </p:nvSpPr>
        <p:spPr>
          <a:xfrm>
            <a:off x="4460227" y="2334596"/>
            <a:ext cx="4475025" cy="52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음식 사진 버튼 클릭 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→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앞서 선택한 좌석 번호 다이얼로그 오픈 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→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메뉴 테이블로 값 전달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1541F6-F186-E76B-AB9E-F77DB9EA605E}"/>
              </a:ext>
            </a:extLst>
          </p:cNvPr>
          <p:cNvSpPr/>
          <p:nvPr/>
        </p:nvSpPr>
        <p:spPr>
          <a:xfrm>
            <a:off x="1161181" y="3160383"/>
            <a:ext cx="2420219" cy="5388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60E44C-E1BD-1A48-6DC5-F6FFC05E54B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962400" y="2507073"/>
            <a:ext cx="381000" cy="94237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A98DB99-03B7-5FBD-833F-4CCB0C828CB3}"/>
              </a:ext>
            </a:extLst>
          </p:cNvPr>
          <p:cNvSpPr/>
          <p:nvPr/>
        </p:nvSpPr>
        <p:spPr>
          <a:xfrm>
            <a:off x="4343400" y="3427973"/>
            <a:ext cx="4708681" cy="114340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8F8626-4848-2559-777A-267E4E0BB128}"/>
              </a:ext>
            </a:extLst>
          </p:cNvPr>
          <p:cNvSpPr txBox="1"/>
          <p:nvPr/>
        </p:nvSpPr>
        <p:spPr>
          <a:xfrm>
            <a:off x="4445122" y="3510992"/>
            <a:ext cx="4475025" cy="99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 버튼 클릭 → 수량 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-1 (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수량은 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까지만 가능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)</a:t>
            </a: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버튼 클릭 → 수량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+1</a:t>
            </a: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X 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버튼 클릭 → 선택한 메뉴 행 삭제</a:t>
            </a:r>
            <a:endParaRPr lang="en-US" altLang="ko-KR" sz="1000" dirty="0">
              <a:latin typeface="Calibri" panose="020F0502020204030204"/>
              <a:ea typeface="맑은 고딕" panose="020B0503020000020004" pitchFamily="50" charset="-12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전체 취소 → 테이블 값 초기화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FAD18AB-7452-B47D-8E4F-DE6CFA57D3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417" t="40228" r="34569" b="44798"/>
          <a:stretch/>
        </p:blipFill>
        <p:spPr>
          <a:xfrm>
            <a:off x="6615420" y="2652526"/>
            <a:ext cx="1684579" cy="4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432810" y="276853"/>
            <a:ext cx="227838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예약화면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결제</a:t>
            </a:r>
            <a:endParaRPr lang="en-US" altLang="ko-KR" sz="25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1)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결제 확인</a:t>
            </a:r>
            <a:endParaRPr lang="ko-KR" altLang="en-US" sz="25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DE5F6-F571-DB5F-AA69-68D6C6E7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22" y="829068"/>
            <a:ext cx="3592779" cy="38075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1CE820-3A38-DC74-72F9-7A2FBE35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7" y="1152841"/>
            <a:ext cx="5202316" cy="28172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7238DFB-E274-FF54-BC64-1CEB9D5661DE}"/>
              </a:ext>
            </a:extLst>
          </p:cNvPr>
          <p:cNvSpPr/>
          <p:nvPr/>
        </p:nvSpPr>
        <p:spPr>
          <a:xfrm>
            <a:off x="165099" y="1513241"/>
            <a:ext cx="1059097" cy="21385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394D8-104F-6E72-C573-980DC929BE84}"/>
              </a:ext>
            </a:extLst>
          </p:cNvPr>
          <p:cNvSpPr/>
          <p:nvPr/>
        </p:nvSpPr>
        <p:spPr>
          <a:xfrm>
            <a:off x="5451423" y="1324196"/>
            <a:ext cx="3392774" cy="11741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305305-B168-726C-63C6-4E88F6E67204}"/>
              </a:ext>
            </a:extLst>
          </p:cNvPr>
          <p:cNvSpPr/>
          <p:nvPr/>
        </p:nvSpPr>
        <p:spPr>
          <a:xfrm>
            <a:off x="1499016" y="3392776"/>
            <a:ext cx="2523345" cy="5542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F12CA-D7EB-6B4E-CF99-BCBCB0E90AD4}"/>
              </a:ext>
            </a:extLst>
          </p:cNvPr>
          <p:cNvSpPr/>
          <p:nvPr/>
        </p:nvSpPr>
        <p:spPr>
          <a:xfrm>
            <a:off x="5448925" y="2685737"/>
            <a:ext cx="3392774" cy="62350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52CFE00-94B8-4936-EDB7-097AEEC4E672}"/>
              </a:ext>
            </a:extLst>
          </p:cNvPr>
          <p:cNvCxnSpPr>
            <a:cxnSpLocks/>
          </p:cNvCxnSpPr>
          <p:nvPr/>
        </p:nvCxnSpPr>
        <p:spPr>
          <a:xfrm>
            <a:off x="1224196" y="1808470"/>
            <a:ext cx="422472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437268F-C58F-A1EA-4E59-AB41DBE6CD15}"/>
              </a:ext>
            </a:extLst>
          </p:cNvPr>
          <p:cNvCxnSpPr>
            <a:cxnSpLocks/>
          </p:cNvCxnSpPr>
          <p:nvPr/>
        </p:nvCxnSpPr>
        <p:spPr>
          <a:xfrm flipV="1">
            <a:off x="4022361" y="3306703"/>
            <a:ext cx="1426564" cy="13069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D69DF21-B309-9FC4-BD38-9382FA2B7941}"/>
              </a:ext>
            </a:extLst>
          </p:cNvPr>
          <p:cNvSpPr txBox="1"/>
          <p:nvPr/>
        </p:nvSpPr>
        <p:spPr>
          <a:xfrm>
            <a:off x="284980" y="4338538"/>
            <a:ext cx="149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차내식 정보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126908-06FC-1897-CD91-B7735F7B1D08}"/>
              </a:ext>
            </a:extLst>
          </p:cNvPr>
          <p:cNvSpPr txBox="1"/>
          <p:nvPr/>
        </p:nvSpPr>
        <p:spPr>
          <a:xfrm>
            <a:off x="284980" y="4029011"/>
            <a:ext cx="130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티켓 정보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29519F-6337-219E-FB78-E4CF369A95AA}"/>
              </a:ext>
            </a:extLst>
          </p:cNvPr>
          <p:cNvSpPr/>
          <p:nvPr/>
        </p:nvSpPr>
        <p:spPr>
          <a:xfrm>
            <a:off x="284980" y="4092315"/>
            <a:ext cx="134745" cy="2048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2ED6F6-68DD-400A-7A2D-0E54EC08F123}"/>
              </a:ext>
            </a:extLst>
          </p:cNvPr>
          <p:cNvSpPr/>
          <p:nvPr/>
        </p:nvSpPr>
        <p:spPr>
          <a:xfrm>
            <a:off x="265435" y="4384255"/>
            <a:ext cx="134745" cy="2048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0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E0FEBC-0D71-72A2-FD63-EFB5F19AE577}"/>
              </a:ext>
            </a:extLst>
          </p:cNvPr>
          <p:cNvSpPr txBox="1"/>
          <p:nvPr/>
        </p:nvSpPr>
        <p:spPr>
          <a:xfrm>
            <a:off x="3948913" y="307790"/>
            <a:ext cx="14808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환경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52F953-6F5D-BB79-DB54-E59D82A4A91F}"/>
              </a:ext>
            </a:extLst>
          </p:cNvPr>
          <p:cNvSpPr txBox="1"/>
          <p:nvPr/>
        </p:nvSpPr>
        <p:spPr>
          <a:xfrm>
            <a:off x="2638932" y="773438"/>
            <a:ext cx="4023502" cy="39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기차 예매 키오스크 구현을 위해 사용한 프로그램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33AB3A3-F69F-80E8-D7EF-6ADDD5E79323}"/>
              </a:ext>
            </a:extLst>
          </p:cNvPr>
          <p:cNvGrpSpPr/>
          <p:nvPr/>
        </p:nvGrpSpPr>
        <p:grpSpPr>
          <a:xfrm>
            <a:off x="3254368" y="1321801"/>
            <a:ext cx="2711710" cy="79740"/>
            <a:chOff x="3285794" y="1353225"/>
            <a:chExt cx="2711710" cy="7974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4B45B64-2EDE-92DD-9FA6-90705A21C2C7}"/>
                </a:ext>
              </a:extLst>
            </p:cNvPr>
            <p:cNvGrpSpPr/>
            <p:nvPr/>
          </p:nvGrpSpPr>
          <p:grpSpPr>
            <a:xfrm>
              <a:off x="3285794" y="1353225"/>
              <a:ext cx="1403540" cy="79740"/>
              <a:chOff x="1200571" y="781725"/>
              <a:chExt cx="1403540" cy="7974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E2A44F82-6B08-C591-32D1-984B5B3AA756}"/>
                  </a:ext>
                </a:extLst>
              </p:cNvPr>
              <p:cNvGrpSpPr/>
              <p:nvPr/>
            </p:nvGrpSpPr>
            <p:grpSpPr>
              <a:xfrm>
                <a:off x="1200571" y="781725"/>
                <a:ext cx="357004" cy="79740"/>
                <a:chOff x="1468227" y="609235"/>
                <a:chExt cx="357004" cy="79740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3AC2D4A0-1622-7C60-5309-B2E85FF828A5}"/>
                    </a:ext>
                  </a:extLst>
                </p:cNvPr>
                <p:cNvSpPr/>
                <p:nvPr/>
              </p:nvSpPr>
              <p:spPr>
                <a:xfrm>
                  <a:off x="1468227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61901B2-163F-DA59-C06A-28C3003AFF55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BEC1BE7-ED22-9570-E776-06F5669A85DA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2CD6FC2-54AD-D226-B95B-378A35ECED52}"/>
                  </a:ext>
                </a:extLst>
              </p:cNvPr>
              <p:cNvGrpSpPr/>
              <p:nvPr/>
            </p:nvGrpSpPr>
            <p:grpSpPr>
              <a:xfrm>
                <a:off x="1593022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DCFFA3F-6D60-4976-A80F-0FDDC2D7B0BA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E1C83AEF-220F-C216-B116-F023467AED7E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11C417B-A4F9-44BB-5756-0662992B53D9}"/>
                  </a:ext>
                </a:extLst>
              </p:cNvPr>
              <p:cNvGrpSpPr/>
              <p:nvPr/>
            </p:nvGrpSpPr>
            <p:grpSpPr>
              <a:xfrm>
                <a:off x="1854656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73D998B1-D849-0E07-A72C-BB02BE1B5D9F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290C9360-6B10-B478-7947-8D02058E8CB8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ACB2E6C-48B0-7B5C-F590-21BF88ACA0DF}"/>
                  </a:ext>
                </a:extLst>
              </p:cNvPr>
              <p:cNvGrpSpPr/>
              <p:nvPr/>
            </p:nvGrpSpPr>
            <p:grpSpPr>
              <a:xfrm>
                <a:off x="2116290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78F5FE6-5DB5-37AF-3081-7A797D5212CC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D2CEF44-B2DF-FDBE-7C91-91BEB5209676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3F80C62-076A-5812-4A58-B58DA742A915}"/>
                  </a:ext>
                </a:extLst>
              </p:cNvPr>
              <p:cNvGrpSpPr/>
              <p:nvPr/>
            </p:nvGrpSpPr>
            <p:grpSpPr>
              <a:xfrm>
                <a:off x="2377924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14CDFC-C58E-A403-3AFE-92F073B8B55A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8C51ECC-14F7-1771-410A-CF0E89C39588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80A6C1A-129B-A238-ECA3-8A2AA55909F5}"/>
                </a:ext>
              </a:extLst>
            </p:cNvPr>
            <p:cNvGrpSpPr/>
            <p:nvPr/>
          </p:nvGrpSpPr>
          <p:grpSpPr>
            <a:xfrm>
              <a:off x="4724781" y="1353225"/>
              <a:ext cx="1272723" cy="79740"/>
              <a:chOff x="1331388" y="781725"/>
              <a:chExt cx="1272723" cy="7974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DA2336D-1402-3975-B8DC-10EA3FBB766C}"/>
                  </a:ext>
                </a:extLst>
              </p:cNvPr>
              <p:cNvGrpSpPr/>
              <p:nvPr/>
            </p:nvGrpSpPr>
            <p:grpSpPr>
              <a:xfrm>
                <a:off x="1331388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6D128D-7171-EFAD-2F26-04A298A72779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6323D6C-D04E-FB15-D48B-6CE14B78B4A1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873A290-16EA-3A95-C43E-F8EA01381054}"/>
                  </a:ext>
                </a:extLst>
              </p:cNvPr>
              <p:cNvGrpSpPr/>
              <p:nvPr/>
            </p:nvGrpSpPr>
            <p:grpSpPr>
              <a:xfrm>
                <a:off x="1593022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4C4D197-79F6-C3F4-DBF9-A38092207727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C6CBAB5-D3BF-6AAB-D7DD-7283A3490C03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1B3ECC9-BF74-E4F7-F87A-266546967A31}"/>
                  </a:ext>
                </a:extLst>
              </p:cNvPr>
              <p:cNvGrpSpPr/>
              <p:nvPr/>
            </p:nvGrpSpPr>
            <p:grpSpPr>
              <a:xfrm>
                <a:off x="1854656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D872747-013F-D347-4B64-E72063514A0B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92AC907-E01F-461B-EDA5-093AB06AD06C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8B9EBC4-D90F-82A2-9F01-2059544BFC47}"/>
                  </a:ext>
                </a:extLst>
              </p:cNvPr>
              <p:cNvGrpSpPr/>
              <p:nvPr/>
            </p:nvGrpSpPr>
            <p:grpSpPr>
              <a:xfrm>
                <a:off x="2116290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5D6BD48-69E4-72D1-8F29-0A9D734C5880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127E441-98A5-D0CB-024E-65FF42FA4687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1D0D48C-87AD-8A60-9FC9-246B237C2630}"/>
                  </a:ext>
                </a:extLst>
              </p:cNvPr>
              <p:cNvGrpSpPr/>
              <p:nvPr/>
            </p:nvGrpSpPr>
            <p:grpSpPr>
              <a:xfrm>
                <a:off x="2377924" y="781725"/>
                <a:ext cx="226187" cy="79740"/>
                <a:chOff x="1599044" y="609235"/>
                <a:chExt cx="226187" cy="79740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8CA836A-B444-6EAC-9835-A1EDF280A46A}"/>
                    </a:ext>
                  </a:extLst>
                </p:cNvPr>
                <p:cNvSpPr/>
                <p:nvPr/>
              </p:nvSpPr>
              <p:spPr>
                <a:xfrm>
                  <a:off x="1599044" y="609235"/>
                  <a:ext cx="95370" cy="7974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9B390E4-2750-62B3-0F82-6B5F621B1AC1}"/>
                    </a:ext>
                  </a:extLst>
                </p:cNvPr>
                <p:cNvSpPr/>
                <p:nvPr/>
              </p:nvSpPr>
              <p:spPr>
                <a:xfrm>
                  <a:off x="1729861" y="609235"/>
                  <a:ext cx="95370" cy="79740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520012" y="608546"/>
              <a:ext cx="970602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02.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개발환경</a:t>
              </a: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D492CA30-2133-BE89-3298-67D07055FA02}"/>
              </a:ext>
            </a:extLst>
          </p:cNvPr>
          <p:cNvSpPr/>
          <p:nvPr/>
        </p:nvSpPr>
        <p:spPr>
          <a:xfrm>
            <a:off x="505226" y="1882661"/>
            <a:ext cx="1796432" cy="17964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277739-C292-5AA1-8C65-54E1FDCF1920}"/>
              </a:ext>
            </a:extLst>
          </p:cNvPr>
          <p:cNvSpPr/>
          <p:nvPr/>
        </p:nvSpPr>
        <p:spPr>
          <a:xfrm>
            <a:off x="4704860" y="1907821"/>
            <a:ext cx="1796432" cy="17964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8379900-1068-DF66-DC9F-43170704765A}"/>
              </a:ext>
            </a:extLst>
          </p:cNvPr>
          <p:cNvSpPr/>
          <p:nvPr/>
        </p:nvSpPr>
        <p:spPr>
          <a:xfrm>
            <a:off x="6804676" y="1852050"/>
            <a:ext cx="1796432" cy="17964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AC5D48-DFE6-AD90-45A1-0CEEE91CB797}"/>
              </a:ext>
            </a:extLst>
          </p:cNvPr>
          <p:cNvSpPr txBox="1"/>
          <p:nvPr/>
        </p:nvSpPr>
        <p:spPr>
          <a:xfrm>
            <a:off x="1030083" y="3816978"/>
            <a:ext cx="746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3EAD5B-3676-9DE3-934A-5077105C7CBC}"/>
              </a:ext>
            </a:extLst>
          </p:cNvPr>
          <p:cNvSpPr txBox="1"/>
          <p:nvPr/>
        </p:nvSpPr>
        <p:spPr>
          <a:xfrm>
            <a:off x="5358939" y="3803458"/>
            <a:ext cx="734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DB</a:t>
            </a:r>
            <a:endParaRPr lang="ko-KR" altLang="en-US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B6EE9A-8B98-1E27-7A28-30CDC8429824}"/>
              </a:ext>
            </a:extLst>
          </p:cNvPr>
          <p:cNvSpPr txBox="1"/>
          <p:nvPr/>
        </p:nvSpPr>
        <p:spPr>
          <a:xfrm>
            <a:off x="7149248" y="3760796"/>
            <a:ext cx="152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형상 관리</a:t>
            </a:r>
          </a:p>
        </p:txBody>
      </p:sp>
      <p:pic>
        <p:nvPicPr>
          <p:cNvPr id="2050" name="Picture 2" descr="Java ☕ &amp; OOP">
            <a:extLst>
              <a:ext uri="{FF2B5EF4-FFF2-40B4-BE49-F238E27FC236}">
                <a16:creationId xmlns:a16="http://schemas.microsoft.com/office/drawing/2014/main" id="{09848032-04C5-30C4-FC48-A9ACFBA8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6" y="2061734"/>
            <a:ext cx="2434268" cy="13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B924E45-E11A-EB91-895D-94D7224DD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34" y="2055113"/>
            <a:ext cx="1395852" cy="1509725"/>
          </a:xfrm>
          <a:prstGeom prst="rect">
            <a:avLst/>
          </a:prstGeom>
        </p:spPr>
      </p:pic>
      <p:pic>
        <p:nvPicPr>
          <p:cNvPr id="2054" name="Picture 6" descr="GitHub 무료로 다운 받기 - 2023년 최신 버전">
            <a:extLst>
              <a:ext uri="{FF2B5EF4-FFF2-40B4-BE49-F238E27FC236}">
                <a16:creationId xmlns:a16="http://schemas.microsoft.com/office/drawing/2014/main" id="{F0C0E7CE-B359-11A7-D252-E4BA77DA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434" y="2130502"/>
            <a:ext cx="2080915" cy="117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0A3AF605-956E-C1F8-0BDE-27FEA9618322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D277739-C292-5AA1-8C65-54E1FDCF1920}"/>
              </a:ext>
            </a:extLst>
          </p:cNvPr>
          <p:cNvSpPr/>
          <p:nvPr/>
        </p:nvSpPr>
        <p:spPr>
          <a:xfrm>
            <a:off x="2605043" y="1871994"/>
            <a:ext cx="1796432" cy="179643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3EAD5B-3676-9DE3-934A-5077105C7CBC}"/>
              </a:ext>
            </a:extLst>
          </p:cNvPr>
          <p:cNvSpPr txBox="1"/>
          <p:nvPr/>
        </p:nvSpPr>
        <p:spPr>
          <a:xfrm>
            <a:off x="2860555" y="3813585"/>
            <a:ext cx="1248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화면 구현</a:t>
            </a:r>
          </a:p>
        </p:txBody>
      </p:sp>
      <p:pic>
        <p:nvPicPr>
          <p:cNvPr id="1026" name="Picture 2" descr="java swing] 능력치 재뽑기능 만들기.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872" y="2199381"/>
            <a:ext cx="1758000" cy="104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93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432810" y="276853"/>
            <a:ext cx="227838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예약화면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결제</a:t>
            </a:r>
            <a:endParaRPr lang="en-US" altLang="ko-KR" sz="25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2)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결제 진행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DE5F6-F571-DB5F-AA69-68D6C6E7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" y="1314698"/>
            <a:ext cx="2390304" cy="25331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394D8-104F-6E72-C573-980DC929BE84}"/>
              </a:ext>
            </a:extLst>
          </p:cNvPr>
          <p:cNvSpPr/>
          <p:nvPr/>
        </p:nvSpPr>
        <p:spPr>
          <a:xfrm>
            <a:off x="165100" y="1642088"/>
            <a:ext cx="2310775" cy="8096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F12CA-D7EB-6B4E-CF99-BCBCB0E90AD4}"/>
              </a:ext>
            </a:extLst>
          </p:cNvPr>
          <p:cNvSpPr/>
          <p:nvPr/>
        </p:nvSpPr>
        <p:spPr>
          <a:xfrm>
            <a:off x="165098" y="2570464"/>
            <a:ext cx="2310777" cy="3490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9DF21-B309-9FC4-BD38-9382FA2B7941}"/>
              </a:ext>
            </a:extLst>
          </p:cNvPr>
          <p:cNvSpPr txBox="1"/>
          <p:nvPr/>
        </p:nvSpPr>
        <p:spPr>
          <a:xfrm>
            <a:off x="284980" y="4338538"/>
            <a:ext cx="1492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차내식 정보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126908-06FC-1897-CD91-B7735F7B1D08}"/>
              </a:ext>
            </a:extLst>
          </p:cNvPr>
          <p:cNvSpPr txBox="1"/>
          <p:nvPr/>
        </p:nvSpPr>
        <p:spPr>
          <a:xfrm>
            <a:off x="284980" y="4029011"/>
            <a:ext cx="1306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티켓 정보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29519F-6337-219E-FB78-E4CF369A95AA}"/>
              </a:ext>
            </a:extLst>
          </p:cNvPr>
          <p:cNvSpPr/>
          <p:nvPr/>
        </p:nvSpPr>
        <p:spPr>
          <a:xfrm>
            <a:off x="284980" y="4092315"/>
            <a:ext cx="134745" cy="2048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2ED6F6-68DD-400A-7A2D-0E54EC08F123}"/>
              </a:ext>
            </a:extLst>
          </p:cNvPr>
          <p:cNvSpPr/>
          <p:nvPr/>
        </p:nvSpPr>
        <p:spPr>
          <a:xfrm>
            <a:off x="265435" y="4384255"/>
            <a:ext cx="134745" cy="2048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91310-FC0D-4DE9-5BED-AC4889AA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459" y="1336314"/>
            <a:ext cx="2369907" cy="25115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AEB41A-2AF2-3393-ACAC-3DE473FC1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422" y="1325505"/>
            <a:ext cx="2369907" cy="2511545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E571579-7455-81F8-F9DB-09CE275A3592}"/>
              </a:ext>
            </a:extLst>
          </p:cNvPr>
          <p:cNvSpPr/>
          <p:nvPr/>
        </p:nvSpPr>
        <p:spPr>
          <a:xfrm>
            <a:off x="2698230" y="2389313"/>
            <a:ext cx="452701" cy="530171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B1D4F72-9A39-8340-0946-C2DC83D8BD73}"/>
              </a:ext>
            </a:extLst>
          </p:cNvPr>
          <p:cNvSpPr/>
          <p:nvPr/>
        </p:nvSpPr>
        <p:spPr>
          <a:xfrm>
            <a:off x="5743193" y="2322945"/>
            <a:ext cx="452701" cy="530171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B9DB57-CD29-79B8-B1C4-BEE1FEF14890}"/>
              </a:ext>
            </a:extLst>
          </p:cNvPr>
          <p:cNvSpPr txBox="1"/>
          <p:nvPr/>
        </p:nvSpPr>
        <p:spPr>
          <a:xfrm>
            <a:off x="2924580" y="4034760"/>
            <a:ext cx="4366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결제 성공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티켓 및 차내식 정보 저장</a:t>
            </a:r>
          </a:p>
        </p:txBody>
      </p:sp>
    </p:spTree>
    <p:extLst>
      <p:ext uri="{BB962C8B-B14F-4D97-AF65-F5344CB8AC3E}">
        <p14:creationId xmlns:p14="http://schemas.microsoft.com/office/powerpoint/2010/main" val="1752402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432810" y="276853"/>
            <a:ext cx="22783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조회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/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변경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AD58F2-0180-6F34-352B-E7AA9B2A1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94" y="752121"/>
            <a:ext cx="4883566" cy="2747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A85F71-CB09-1FBE-84FF-052816B6AE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39" y="3585058"/>
            <a:ext cx="2278380" cy="1281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F11C30-2AAE-AA0D-DA94-FE28C5F499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64" y="3542765"/>
            <a:ext cx="2428307" cy="136592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82C3A6B-8220-1EE6-6109-00E17DD3D6D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495218" y="2843134"/>
            <a:ext cx="832598" cy="699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3DB6C4-2C04-A93B-A793-D74AAAF3A60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236564" y="2843134"/>
            <a:ext cx="892465" cy="74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305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432810" y="276853"/>
            <a:ext cx="22783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A3A9A0-62F3-CAAE-775B-DE57B42DF9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9" y="1052897"/>
            <a:ext cx="3942215" cy="22174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CE4110-6D50-626A-D93F-7EC9F055A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0" y="3427568"/>
            <a:ext cx="2551438" cy="14351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F46531-1A47-763C-042F-87E69340DD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297" y="3427568"/>
            <a:ext cx="2551438" cy="1435184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AF96736-DEE3-5238-D46E-C8BD0B78B800}"/>
              </a:ext>
            </a:extLst>
          </p:cNvPr>
          <p:cNvCxnSpPr>
            <a:cxnSpLocks/>
          </p:cNvCxnSpPr>
          <p:nvPr/>
        </p:nvCxnSpPr>
        <p:spPr>
          <a:xfrm>
            <a:off x="1519963" y="3054368"/>
            <a:ext cx="0" cy="37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BFEC45B-5B49-8239-4DCF-A14CD749C2DE}"/>
              </a:ext>
            </a:extLst>
          </p:cNvPr>
          <p:cNvCxnSpPr>
            <a:cxnSpLocks/>
          </p:cNvCxnSpPr>
          <p:nvPr/>
        </p:nvCxnSpPr>
        <p:spPr>
          <a:xfrm>
            <a:off x="2938072" y="3054368"/>
            <a:ext cx="705225" cy="37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48215BE-7EA6-E258-1506-907AD209B931}"/>
              </a:ext>
            </a:extLst>
          </p:cNvPr>
          <p:cNvCxnSpPr>
            <a:cxnSpLocks/>
          </p:cNvCxnSpPr>
          <p:nvPr/>
        </p:nvCxnSpPr>
        <p:spPr>
          <a:xfrm flipV="1">
            <a:off x="4310443" y="1828360"/>
            <a:ext cx="1837790" cy="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B394C2-098D-5554-9C4B-2BCC670142FA}"/>
              </a:ext>
            </a:extLst>
          </p:cNvPr>
          <p:cNvSpPr txBox="1"/>
          <p:nvPr/>
        </p:nvSpPr>
        <p:spPr>
          <a:xfrm>
            <a:off x="4298363" y="1527551"/>
            <a:ext cx="996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성공 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486DA13-364B-FF79-59BE-F8B14444FC16}"/>
              </a:ext>
            </a:extLst>
          </p:cNvPr>
          <p:cNvCxnSpPr>
            <a:cxnSpLocks/>
          </p:cNvCxnSpPr>
          <p:nvPr/>
        </p:nvCxnSpPr>
        <p:spPr>
          <a:xfrm flipV="1">
            <a:off x="4310443" y="3267009"/>
            <a:ext cx="1837790" cy="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D0951F7-8F87-B86E-1474-47630AF0B42A}"/>
              </a:ext>
            </a:extLst>
          </p:cNvPr>
          <p:cNvSpPr txBox="1"/>
          <p:nvPr/>
        </p:nvSpPr>
        <p:spPr>
          <a:xfrm>
            <a:off x="4298363" y="2954874"/>
            <a:ext cx="996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실패 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9D97BF7-8FEC-77E1-1331-B45FA3F48E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23" y="1147717"/>
            <a:ext cx="1916758" cy="12828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E4BDB1-5A3E-A845-657A-51C4CE5A45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23" y="2729300"/>
            <a:ext cx="1916758" cy="12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9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432810" y="276853"/>
            <a:ext cx="22783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조회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45A328-C8DE-1ECA-F68F-1CBFC3B76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02" y="1332555"/>
            <a:ext cx="2762282" cy="22634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F0ADF3-95AB-F1C5-BB9C-92FF77D57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480" y="1361722"/>
            <a:ext cx="2098493" cy="1838793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43D2C4F-0FF0-8F12-D8E2-00690C820BB1}"/>
              </a:ext>
            </a:extLst>
          </p:cNvPr>
          <p:cNvSpPr/>
          <p:nvPr/>
        </p:nvSpPr>
        <p:spPr>
          <a:xfrm>
            <a:off x="3052997" y="2281119"/>
            <a:ext cx="319053" cy="36632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980BFD0-2650-ACDF-3E48-C568565E4C70}"/>
              </a:ext>
            </a:extLst>
          </p:cNvPr>
          <p:cNvSpPr/>
          <p:nvPr/>
        </p:nvSpPr>
        <p:spPr>
          <a:xfrm>
            <a:off x="6257005" y="2302838"/>
            <a:ext cx="319053" cy="36632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EFE2D0-BEB5-A15B-26D6-D8C2F44CE49B}"/>
              </a:ext>
            </a:extLst>
          </p:cNvPr>
          <p:cNvSpPr txBox="1"/>
          <p:nvPr/>
        </p:nvSpPr>
        <p:spPr>
          <a:xfrm>
            <a:off x="3472721" y="3772525"/>
            <a:ext cx="362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반환 선택 시 반환 유의사항 창 출력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인지 확인 시 환불 요청 가능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환불 요청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에서 티켓 삭제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DC911C5-7C10-2786-47E9-E613295D8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43" y="1345179"/>
            <a:ext cx="2778632" cy="30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67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A688E1-86F2-8851-B2DD-440C2DDD31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0" y="1129144"/>
            <a:ext cx="4555237" cy="25623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432810" y="276853"/>
            <a:ext cx="22783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비회원 조회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D97BF7-8FEC-77E1-1331-B45FA3F48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23" y="1147717"/>
            <a:ext cx="1916758" cy="1282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E4BDB1-5A3E-A845-657A-51C4CE5A45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23" y="2729300"/>
            <a:ext cx="1916758" cy="128288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8215BE-7EA6-E258-1506-907AD209B931}"/>
              </a:ext>
            </a:extLst>
          </p:cNvPr>
          <p:cNvCxnSpPr>
            <a:cxnSpLocks/>
          </p:cNvCxnSpPr>
          <p:nvPr/>
        </p:nvCxnSpPr>
        <p:spPr>
          <a:xfrm>
            <a:off x="5274147" y="1828359"/>
            <a:ext cx="8740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86DA13-364B-FF79-59BE-F8B14444FC16}"/>
              </a:ext>
            </a:extLst>
          </p:cNvPr>
          <p:cNvCxnSpPr>
            <a:cxnSpLocks/>
          </p:cNvCxnSpPr>
          <p:nvPr/>
        </p:nvCxnSpPr>
        <p:spPr>
          <a:xfrm>
            <a:off x="5316367" y="3267009"/>
            <a:ext cx="831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AB394C2-098D-5554-9C4B-2BCC670142FA}"/>
              </a:ext>
            </a:extLst>
          </p:cNvPr>
          <p:cNvSpPr txBox="1"/>
          <p:nvPr/>
        </p:nvSpPr>
        <p:spPr>
          <a:xfrm>
            <a:off x="5212757" y="1527551"/>
            <a:ext cx="996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성공 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0951F7-8F87-B86E-1474-47630AF0B42A}"/>
              </a:ext>
            </a:extLst>
          </p:cNvPr>
          <p:cNvSpPr txBox="1"/>
          <p:nvPr/>
        </p:nvSpPr>
        <p:spPr>
          <a:xfrm>
            <a:off x="5274147" y="2945343"/>
            <a:ext cx="996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실패 시</a:t>
            </a:r>
          </a:p>
        </p:txBody>
      </p:sp>
    </p:spTree>
    <p:extLst>
      <p:ext uri="{BB962C8B-B14F-4D97-AF65-F5344CB8AC3E}">
        <p14:creationId xmlns:p14="http://schemas.microsoft.com/office/powerpoint/2010/main" val="697424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D65DB0-2E9C-BC7A-E60D-41B5B6F7B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0" y="1126168"/>
            <a:ext cx="4590011" cy="2575575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432810" y="276853"/>
            <a:ext cx="22783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관리자 로그인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48215BE-7EA6-E258-1506-907AD209B931}"/>
              </a:ext>
            </a:extLst>
          </p:cNvPr>
          <p:cNvCxnSpPr>
            <a:cxnSpLocks/>
          </p:cNvCxnSpPr>
          <p:nvPr/>
        </p:nvCxnSpPr>
        <p:spPr>
          <a:xfrm>
            <a:off x="5274147" y="1828359"/>
            <a:ext cx="8740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486DA13-364B-FF79-59BE-F8B14444FC16}"/>
              </a:ext>
            </a:extLst>
          </p:cNvPr>
          <p:cNvCxnSpPr>
            <a:cxnSpLocks/>
          </p:cNvCxnSpPr>
          <p:nvPr/>
        </p:nvCxnSpPr>
        <p:spPr>
          <a:xfrm>
            <a:off x="5316367" y="3267009"/>
            <a:ext cx="831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B394C2-098D-5554-9C4B-2BCC670142FA}"/>
              </a:ext>
            </a:extLst>
          </p:cNvPr>
          <p:cNvSpPr txBox="1"/>
          <p:nvPr/>
        </p:nvSpPr>
        <p:spPr>
          <a:xfrm>
            <a:off x="5212757" y="1527551"/>
            <a:ext cx="996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성공 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951F7-8F87-B86E-1474-47630AF0B42A}"/>
              </a:ext>
            </a:extLst>
          </p:cNvPr>
          <p:cNvSpPr txBox="1"/>
          <p:nvPr/>
        </p:nvSpPr>
        <p:spPr>
          <a:xfrm>
            <a:off x="5274147" y="2945343"/>
            <a:ext cx="9968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실패 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9D97BF7-8FEC-77E1-1331-B45FA3F48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23" y="1147717"/>
            <a:ext cx="1916758" cy="12828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0E4BDB1-5A3E-A845-657A-51C4CE5A45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23" y="2729300"/>
            <a:ext cx="1916758" cy="12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46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017520" y="276853"/>
            <a:ext cx="35204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관리자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티켓 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09418A-E8D3-7DC2-C6E7-F7288B642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3"/>
          <a:stretch/>
        </p:blipFill>
        <p:spPr>
          <a:xfrm>
            <a:off x="301321" y="1456095"/>
            <a:ext cx="4320000" cy="226080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B151816-481D-86F6-2046-C418664E798B}"/>
              </a:ext>
            </a:extLst>
          </p:cNvPr>
          <p:cNvGrpSpPr/>
          <p:nvPr/>
        </p:nvGrpSpPr>
        <p:grpSpPr>
          <a:xfrm>
            <a:off x="626611" y="735866"/>
            <a:ext cx="8352290" cy="1478917"/>
            <a:chOff x="964827" y="525335"/>
            <a:chExt cx="10040205" cy="14789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06878B-4DE0-395D-538D-F2FC9CE1DD21}"/>
                </a:ext>
              </a:extLst>
            </p:cNvPr>
            <p:cNvSpPr/>
            <p:nvPr/>
          </p:nvSpPr>
          <p:spPr>
            <a:xfrm>
              <a:off x="964827" y="1774765"/>
              <a:ext cx="2524604" cy="22948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6F52572-96DA-4335-4AF1-5DD12C5395C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4029915" y="763863"/>
              <a:ext cx="1862039" cy="82604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3C2E06C-12F2-C957-B843-F8436F1DB06B}"/>
                </a:ext>
              </a:extLst>
            </p:cNvPr>
            <p:cNvSpPr/>
            <p:nvPr/>
          </p:nvSpPr>
          <p:spPr>
            <a:xfrm>
              <a:off x="5891954" y="525335"/>
              <a:ext cx="2865142" cy="477055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C6F291-F5B1-142B-D673-DA0F175B0B0B}"/>
                </a:ext>
              </a:extLst>
            </p:cNvPr>
            <p:cNvSpPr txBox="1"/>
            <p:nvPr/>
          </p:nvSpPr>
          <p:spPr>
            <a:xfrm>
              <a:off x="5891954" y="605250"/>
              <a:ext cx="5113078" cy="2980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회원 전화번호로 소유한 티켓 조회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D48602-ABDC-ABB7-E76A-4D61FA3014B8}"/>
              </a:ext>
            </a:extLst>
          </p:cNvPr>
          <p:cNvSpPr/>
          <p:nvPr/>
        </p:nvSpPr>
        <p:spPr>
          <a:xfrm>
            <a:off x="635401" y="2259274"/>
            <a:ext cx="3624179" cy="2294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8F72FD-70C2-ADEA-71C7-02DB55A491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259580" y="1732583"/>
            <a:ext cx="639466" cy="6414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ED340EF-14D1-63D4-2786-10060B8499D2}"/>
              </a:ext>
            </a:extLst>
          </p:cNvPr>
          <p:cNvSpPr/>
          <p:nvPr/>
        </p:nvSpPr>
        <p:spPr>
          <a:xfrm>
            <a:off x="4899047" y="1489409"/>
            <a:ext cx="4161134" cy="47705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79B3EC-8232-37C7-5897-8ACF5FDD843E}"/>
              </a:ext>
            </a:extLst>
          </p:cNvPr>
          <p:cNvSpPr txBox="1"/>
          <p:nvPr/>
        </p:nvSpPr>
        <p:spPr>
          <a:xfrm>
            <a:off x="4917436" y="1578888"/>
            <a:ext cx="4253493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예매한 티켓 존재하면 탈퇴 불가          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/     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티켓 없으면 탈퇴 가능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AD3D92-3B0F-9110-F8AB-364CAB7DC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166" y="1999363"/>
            <a:ext cx="1077278" cy="9140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793EFAD-5558-4F78-C98A-555F5128D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834" y="1999364"/>
            <a:ext cx="2089044" cy="9140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5B3F13-501E-49E4-ED83-2439AB7BD23E}"/>
              </a:ext>
            </a:extLst>
          </p:cNvPr>
          <p:cNvSpPr/>
          <p:nvPr/>
        </p:nvSpPr>
        <p:spPr>
          <a:xfrm>
            <a:off x="635401" y="2508181"/>
            <a:ext cx="3624179" cy="36263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375025A-561A-58CE-3DBD-B617F21FB01A}"/>
              </a:ext>
            </a:extLst>
          </p:cNvPr>
          <p:cNvCxnSpPr>
            <a:cxnSpLocks/>
          </p:cNvCxnSpPr>
          <p:nvPr/>
        </p:nvCxnSpPr>
        <p:spPr>
          <a:xfrm>
            <a:off x="4266893" y="2770734"/>
            <a:ext cx="517853" cy="57232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DDBFB4-396A-0BB8-D8DD-3D39BD10239A}"/>
              </a:ext>
            </a:extLst>
          </p:cNvPr>
          <p:cNvSpPr/>
          <p:nvPr/>
        </p:nvSpPr>
        <p:spPr>
          <a:xfrm>
            <a:off x="4799679" y="3116967"/>
            <a:ext cx="3597561" cy="172107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BD2462-531C-31FF-6A05-3AAF37A7E4DE}"/>
              </a:ext>
            </a:extLst>
          </p:cNvPr>
          <p:cNvSpPr txBox="1"/>
          <p:nvPr/>
        </p:nvSpPr>
        <p:spPr>
          <a:xfrm>
            <a:off x="4882306" y="3241944"/>
            <a:ext cx="39533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출력 클릭 → 티켓 재확인 가능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</a:b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</a:b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</a:br>
            <a:endParaRPr lang="en-US" altLang="ko-KR" sz="1000" dirty="0" smtClean="0">
              <a:latin typeface="Calibri" panose="020F0502020204030204"/>
              <a:ea typeface="맑은 고딕" panose="020B0503020000020004" pitchFamily="50" charset="-12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sz="1000" dirty="0">
              <a:latin typeface="Calibri" panose="020F0502020204030204"/>
              <a:ea typeface="맑은 고딕" panose="020B0503020000020004" pitchFamily="50" charset="-12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반환 클릭 → 티켓 환불 진행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5A77AD-D216-C938-A3B1-38F38A8E9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720" y="3249372"/>
            <a:ext cx="116862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2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B8F9659-0F12-3D73-9385-F3D8E3F9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59"/>
          <a:stretch/>
        </p:blipFill>
        <p:spPr>
          <a:xfrm>
            <a:off x="304611" y="1455066"/>
            <a:ext cx="4320000" cy="22536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017520" y="276853"/>
            <a:ext cx="35204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관리자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 티켓 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151816-481D-86F6-2046-C418664E798B}"/>
              </a:ext>
            </a:extLst>
          </p:cNvPr>
          <p:cNvGrpSpPr/>
          <p:nvPr/>
        </p:nvGrpSpPr>
        <p:grpSpPr>
          <a:xfrm>
            <a:off x="612541" y="815781"/>
            <a:ext cx="8366360" cy="1413070"/>
            <a:chOff x="947922" y="605250"/>
            <a:chExt cx="10057110" cy="141307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06878B-4DE0-395D-538D-F2FC9CE1DD21}"/>
                </a:ext>
              </a:extLst>
            </p:cNvPr>
            <p:cNvSpPr/>
            <p:nvPr/>
          </p:nvSpPr>
          <p:spPr>
            <a:xfrm>
              <a:off x="947922" y="1788833"/>
              <a:ext cx="2469643" cy="22948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6F52572-96DA-4335-4AF1-5DD12C539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9915" y="763863"/>
              <a:ext cx="1862039" cy="826046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C6F291-F5B1-142B-D673-DA0F175B0B0B}"/>
                </a:ext>
              </a:extLst>
            </p:cNvPr>
            <p:cNvSpPr txBox="1"/>
            <p:nvPr/>
          </p:nvSpPr>
          <p:spPr>
            <a:xfrm>
              <a:off x="5891954" y="605250"/>
              <a:ext cx="5113078" cy="2980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비회원 전화번호로 소유한 티켓 조회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5B3F13-501E-49E4-ED83-2439AB7BD23E}"/>
              </a:ext>
            </a:extLst>
          </p:cNvPr>
          <p:cNvSpPr/>
          <p:nvPr/>
        </p:nvSpPr>
        <p:spPr>
          <a:xfrm>
            <a:off x="635401" y="2508181"/>
            <a:ext cx="3624179" cy="229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375025A-561A-58CE-3DBD-B617F21FB01A}"/>
              </a:ext>
            </a:extLst>
          </p:cNvPr>
          <p:cNvCxnSpPr>
            <a:cxnSpLocks/>
          </p:cNvCxnSpPr>
          <p:nvPr/>
        </p:nvCxnSpPr>
        <p:spPr>
          <a:xfrm>
            <a:off x="4266893" y="2770734"/>
            <a:ext cx="517853" cy="57232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DDBFB4-396A-0BB8-D8DD-3D39BD10239A}"/>
              </a:ext>
            </a:extLst>
          </p:cNvPr>
          <p:cNvSpPr/>
          <p:nvPr/>
        </p:nvSpPr>
        <p:spPr>
          <a:xfrm>
            <a:off x="4799679" y="2723141"/>
            <a:ext cx="3597561" cy="21149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BD2462-531C-31FF-6A05-3AAF37A7E4DE}"/>
              </a:ext>
            </a:extLst>
          </p:cNvPr>
          <p:cNvSpPr txBox="1"/>
          <p:nvPr/>
        </p:nvSpPr>
        <p:spPr>
          <a:xfrm>
            <a:off x="4893083" y="2967624"/>
            <a:ext cx="3953340" cy="1684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출력 클릭 → 티켓 재확인 가능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</a:b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</a:b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</a:b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</a:br>
            <a:endParaRPr lang="en-US" altLang="ko-KR" sz="1000" dirty="0">
              <a:latin typeface="Calibri" panose="020F0502020204030204"/>
              <a:ea typeface="맑은 고딕" panose="020B0503020000020004" pitchFamily="50" charset="-12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반환 클릭 → 티켓 환불 진행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티켓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개 남았을 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환불 진행하면 비회원 정보도 삭제됨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55A77AD-D216-C938-A3B1-38F38A8E9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497" y="2975052"/>
            <a:ext cx="1168622" cy="1295400"/>
          </a:xfrm>
          <a:prstGeom prst="rect">
            <a:avLst/>
          </a:prstGeom>
        </p:spPr>
      </p:pic>
      <p:sp>
        <p:nvSpPr>
          <p:cNvPr id="18" name="사각형: 둥근 모서리 7">
            <a:extLst>
              <a:ext uri="{FF2B5EF4-FFF2-40B4-BE49-F238E27FC236}">
                <a16:creationId xmlns:a16="http://schemas.microsoft.com/office/drawing/2014/main" id="{53C2E06C-12F2-C957-B843-F8436F1DB06B}"/>
              </a:ext>
            </a:extLst>
          </p:cNvPr>
          <p:cNvSpPr/>
          <p:nvPr/>
        </p:nvSpPr>
        <p:spPr>
          <a:xfrm>
            <a:off x="4725411" y="735866"/>
            <a:ext cx="2383467" cy="477055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BFFA35-E034-0B06-589A-CB679D163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03"/>
          <a:stretch/>
        </p:blipFill>
        <p:spPr>
          <a:xfrm>
            <a:off x="300938" y="1454619"/>
            <a:ext cx="4320000" cy="224280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494530" y="578684"/>
              <a:ext cx="876201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04.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화면 구현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639BBE-9E7F-91E3-AC9E-8FA031AB568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2A726-2764-01E8-4B46-7F4F81FC7F20}"/>
              </a:ext>
            </a:extLst>
          </p:cNvPr>
          <p:cNvSpPr txBox="1"/>
          <p:nvPr/>
        </p:nvSpPr>
        <p:spPr>
          <a:xfrm>
            <a:off x="3017520" y="276853"/>
            <a:ext cx="35204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관리자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차내식 관리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151816-481D-86F6-2046-C418664E798B}"/>
              </a:ext>
            </a:extLst>
          </p:cNvPr>
          <p:cNvGrpSpPr/>
          <p:nvPr/>
        </p:nvGrpSpPr>
        <p:grpSpPr>
          <a:xfrm>
            <a:off x="626024" y="735866"/>
            <a:ext cx="7283847" cy="1717597"/>
            <a:chOff x="964128" y="525335"/>
            <a:chExt cx="8755835" cy="17175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06878B-4DE0-395D-538D-F2FC9CE1DD21}"/>
                </a:ext>
              </a:extLst>
            </p:cNvPr>
            <p:cNvSpPr/>
            <p:nvPr/>
          </p:nvSpPr>
          <p:spPr>
            <a:xfrm>
              <a:off x="964128" y="1773593"/>
              <a:ext cx="659514" cy="22948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6F52572-96DA-4335-4AF1-5DD12C5395CA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 flipV="1">
              <a:off x="1623642" y="763863"/>
              <a:ext cx="4268314" cy="1124474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3C2E06C-12F2-C957-B843-F8436F1DB06B}"/>
                </a:ext>
              </a:extLst>
            </p:cNvPr>
            <p:cNvSpPr/>
            <p:nvPr/>
          </p:nvSpPr>
          <p:spPr>
            <a:xfrm>
              <a:off x="5891956" y="525335"/>
              <a:ext cx="3635276" cy="477055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C6F291-F5B1-142B-D673-DA0F175B0B0B}"/>
                </a:ext>
              </a:extLst>
            </p:cNvPr>
            <p:cNvSpPr txBox="1"/>
            <p:nvPr/>
          </p:nvSpPr>
          <p:spPr>
            <a:xfrm>
              <a:off x="5891956" y="605250"/>
              <a:ext cx="3552837" cy="2980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000" dirty="0">
                  <a:latin typeface="Calibri" panose="020F0502020204030204"/>
                  <a:ea typeface="맑은 고딕" panose="020B0503020000020004" pitchFamily="50" charset="-127"/>
                </a:rPr>
                <a:t>DB</a:t>
              </a:r>
              <a:r>
                <a:rPr lang="ko-KR" altLang="en-US" sz="1000" dirty="0">
                  <a:latin typeface="Calibri" panose="020F0502020204030204"/>
                  <a:ea typeface="맑은 고딕" panose="020B0503020000020004" pitchFamily="50" charset="-127"/>
                </a:rPr>
                <a:t>에 저장된 차내식 데이터가 테이블에 출력됨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B6A4B2-5582-F1A8-2DE4-9B944F74EDFD}"/>
                </a:ext>
              </a:extLst>
            </p:cNvPr>
            <p:cNvSpPr txBox="1"/>
            <p:nvPr/>
          </p:nvSpPr>
          <p:spPr>
            <a:xfrm>
              <a:off x="6167126" y="1251122"/>
              <a:ext cx="3552837" cy="9918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1000" dirty="0">
                  <a:latin typeface="Calibri" panose="020F0502020204030204"/>
                  <a:ea typeface="맑은 고딕" panose="020B0503020000020004" pitchFamily="50" charset="-127"/>
                </a:rPr>
                <a:t>삭제 버튼 클릭 →</a:t>
              </a:r>
              <a:r>
                <a:rPr lang="en-US" altLang="ko-KR" sz="1000" dirty="0">
                  <a:latin typeface="Calibri" panose="020F0502020204030204"/>
                  <a:ea typeface="맑은 고딕" panose="020B0503020000020004" pitchFamily="50" charset="-127"/>
                </a:rPr>
                <a:t/>
              </a:r>
              <a:br>
                <a:rPr lang="en-US" altLang="ko-KR" sz="1000" dirty="0">
                  <a:latin typeface="Calibri" panose="020F0502020204030204"/>
                  <a:ea typeface="맑은 고딕" panose="020B0503020000020004" pitchFamily="50" charset="-127"/>
                </a:rPr>
              </a:br>
              <a:r>
                <a:rPr lang="ko-KR" altLang="en-US" sz="1000" dirty="0">
                  <a:latin typeface="Calibri" panose="020F0502020204030204"/>
                  <a:ea typeface="맑은 고딕" panose="020B0503020000020004" pitchFamily="50" charset="-127"/>
                </a:rPr>
                <a:t>선택된 메뉴가 </a:t>
              </a:r>
              <a:r>
                <a:rPr lang="en-US" altLang="ko-KR" sz="1000" dirty="0">
                  <a:latin typeface="Calibri" panose="020F0502020204030204"/>
                  <a:ea typeface="맑은 고딕" panose="020B0503020000020004" pitchFamily="50" charset="-127"/>
                </a:rPr>
                <a:t>DB</a:t>
              </a:r>
              <a:r>
                <a:rPr lang="ko-KR" altLang="en-US" sz="1000" dirty="0">
                  <a:latin typeface="Calibri" panose="020F0502020204030204"/>
                  <a:ea typeface="맑은 고딕" panose="020B0503020000020004" pitchFamily="50" charset="-127"/>
                </a:rPr>
                <a:t>에서 삭제 및 </a:t>
              </a:r>
              <a:r>
                <a:rPr lang="en-US" altLang="ko-KR" sz="1000" dirty="0">
                  <a:latin typeface="Calibri" panose="020F0502020204030204"/>
                  <a:ea typeface="맑은 고딕" panose="020B0503020000020004" pitchFamily="50" charset="-127"/>
                </a:rPr>
                <a:t>resource </a:t>
              </a:r>
              <a:r>
                <a:rPr lang="ko-KR" altLang="en-US" sz="1000" dirty="0">
                  <a:latin typeface="Calibri" panose="020F0502020204030204"/>
                  <a:ea typeface="맑은 고딕" panose="020B0503020000020004" pitchFamily="50" charset="-127"/>
                </a:rPr>
                <a:t>폴더에서 이미지 삭제</a:t>
              </a:r>
              <a:endParaRPr lang="en-US" altLang="ko-KR" sz="1000" dirty="0">
                <a:latin typeface="Calibri" panose="020F0502020204030204"/>
                <a:ea typeface="맑은 고딕" panose="020B0503020000020004" pitchFamily="50" charset="-127"/>
              </a:endParaRPr>
            </a:p>
            <a:p>
              <a:pPr marL="171450" marR="0" lvl="0" indent="-17145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테이블 선택 시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아래 텍스트 필드에 값 출력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5B3F13-501E-49E4-ED83-2439AB7BD23E}"/>
              </a:ext>
            </a:extLst>
          </p:cNvPr>
          <p:cNvSpPr/>
          <p:nvPr/>
        </p:nvSpPr>
        <p:spPr>
          <a:xfrm>
            <a:off x="624266" y="2491146"/>
            <a:ext cx="3624179" cy="10733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375025A-561A-58CE-3DBD-B617F21FB01A}"/>
              </a:ext>
            </a:extLst>
          </p:cNvPr>
          <p:cNvCxnSpPr>
            <a:cxnSpLocks/>
          </p:cNvCxnSpPr>
          <p:nvPr/>
        </p:nvCxnSpPr>
        <p:spPr>
          <a:xfrm flipV="1">
            <a:off x="4206241" y="2041317"/>
            <a:ext cx="675018" cy="48954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5DDBFB4-396A-0BB8-D8DD-3D39BD10239A}"/>
              </a:ext>
            </a:extLst>
          </p:cNvPr>
          <p:cNvSpPr/>
          <p:nvPr/>
        </p:nvSpPr>
        <p:spPr>
          <a:xfrm>
            <a:off x="4873751" y="1461653"/>
            <a:ext cx="3116688" cy="102949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99244C-ECDA-A7E5-431B-E2E7626E3012}"/>
              </a:ext>
            </a:extLst>
          </p:cNvPr>
          <p:cNvSpPr/>
          <p:nvPr/>
        </p:nvSpPr>
        <p:spPr>
          <a:xfrm>
            <a:off x="513482" y="3289841"/>
            <a:ext cx="3692759" cy="40381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C601D5-C9C1-C243-7508-1E9F3814114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177991" y="3546706"/>
            <a:ext cx="675018" cy="25980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4430D4D-35A5-5EC4-F601-F1CA0CD93BEA}"/>
              </a:ext>
            </a:extLst>
          </p:cNvPr>
          <p:cNvSpPr/>
          <p:nvPr/>
        </p:nvSpPr>
        <p:spPr>
          <a:xfrm>
            <a:off x="4853009" y="2804795"/>
            <a:ext cx="4018188" cy="200342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5130F8-7D42-BA01-4B4D-D3D753721ADB}"/>
              </a:ext>
            </a:extLst>
          </p:cNvPr>
          <p:cNvSpPr txBox="1"/>
          <p:nvPr/>
        </p:nvSpPr>
        <p:spPr>
          <a:xfrm>
            <a:off x="4954318" y="2991746"/>
            <a:ext cx="3747721" cy="1684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이미지 추가 → 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resource 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폴더에 이미지 파일 저장</a:t>
            </a:r>
            <a:endParaRPr lang="en-US" altLang="ko-KR" sz="1000" dirty="0">
              <a:latin typeface="Calibri" panose="020F0502020204030204"/>
              <a:ea typeface="맑은 고딕" panose="020B0503020000020004" pitchFamily="50" charset="-12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새로 고침 버튼 클릭 →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text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필드 값 초기화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메뉴 수정 → 텍스트 필드와 기존 데이터 값을 비교하여 수정된 부분만 저장됨</a:t>
            </a:r>
            <a:endParaRPr lang="en-US" altLang="ko-KR" sz="1000" dirty="0">
              <a:latin typeface="Calibri" panose="020F0502020204030204"/>
              <a:ea typeface="맑은 고딕" panose="020B0503020000020004" pitchFamily="50" charset="-127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메뉴 추가 → 음식명이 같으면 저장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X /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없는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음식명이면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에 저장 및 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resource 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폴더에 이미지 파일 저장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</a:b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Calibri" panose="020F0502020204030204"/>
                <a:ea typeface="맑은 고딕" panose="020B0503020000020004" pitchFamily="50" charset="-127"/>
              </a:rPr>
              <a:t>텍스트 값이 비었으면 리턴</a:t>
            </a:r>
            <a:r>
              <a:rPr lang="en-US" altLang="ko-KR" sz="1000" dirty="0">
                <a:latin typeface="Calibri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4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36FA01D-1A72-F606-A51C-BDDA1CAD753A}"/>
              </a:ext>
            </a:extLst>
          </p:cNvPr>
          <p:cNvSpPr/>
          <p:nvPr/>
        </p:nvSpPr>
        <p:spPr>
          <a:xfrm rot="7915086" flipH="1">
            <a:off x="4342952" y="1111756"/>
            <a:ext cx="2326454" cy="2919988"/>
          </a:xfrm>
          <a:custGeom>
            <a:avLst/>
            <a:gdLst>
              <a:gd name="connsiteX0" fmla="*/ 2028778 w 2326454"/>
              <a:gd name="connsiteY0" fmla="*/ 2533869 h 2919988"/>
              <a:gd name="connsiteX1" fmla="*/ 386120 w 2326454"/>
              <a:gd name="connsiteY1" fmla="*/ 2622312 h 2919988"/>
              <a:gd name="connsiteX2" fmla="*/ 297677 w 2326454"/>
              <a:gd name="connsiteY2" fmla="*/ 979654 h 2919988"/>
              <a:gd name="connsiteX3" fmla="*/ 772560 w 2326454"/>
              <a:gd name="connsiteY3" fmla="*/ 660873 h 2919988"/>
              <a:gd name="connsiteX4" fmla="*/ 791514 w 2326454"/>
              <a:gd name="connsiteY4" fmla="*/ 655150 h 2919988"/>
              <a:gd name="connsiteX5" fmla="*/ 1088452 w 2326454"/>
              <a:gd name="connsiteY5" fmla="*/ 0 h 2919988"/>
              <a:gd name="connsiteX6" fmla="*/ 1366062 w 2326454"/>
              <a:gd name="connsiteY6" fmla="*/ 612507 h 2919988"/>
              <a:gd name="connsiteX7" fmla="*/ 1433970 w 2326454"/>
              <a:gd name="connsiteY7" fmla="*/ 625262 h 2919988"/>
              <a:gd name="connsiteX8" fmla="*/ 1940335 w 2326454"/>
              <a:gd name="connsiteY8" fmla="*/ 891211 h 2919988"/>
              <a:gd name="connsiteX9" fmla="*/ 2028778 w 2326454"/>
              <a:gd name="connsiteY9" fmla="*/ 2533869 h 29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6454" h="2919988">
                <a:moveTo>
                  <a:pt x="2028778" y="2533869"/>
                </a:moveTo>
                <a:cubicBezTo>
                  <a:pt x="1599593" y="3011899"/>
                  <a:pt x="864150" y="3051496"/>
                  <a:pt x="386120" y="2622312"/>
                </a:cubicBezTo>
                <a:cubicBezTo>
                  <a:pt x="-91911" y="2193127"/>
                  <a:pt x="-131508" y="1457684"/>
                  <a:pt x="297677" y="979654"/>
                </a:cubicBezTo>
                <a:cubicBezTo>
                  <a:pt x="431797" y="830269"/>
                  <a:pt x="595825" y="723701"/>
                  <a:pt x="772560" y="660873"/>
                </a:cubicBezTo>
                <a:lnTo>
                  <a:pt x="791514" y="655150"/>
                </a:lnTo>
                <a:lnTo>
                  <a:pt x="1088452" y="0"/>
                </a:lnTo>
                <a:lnTo>
                  <a:pt x="1366062" y="612507"/>
                </a:lnTo>
                <a:lnTo>
                  <a:pt x="1433970" y="625262"/>
                </a:lnTo>
                <a:cubicBezTo>
                  <a:pt x="1616428" y="668750"/>
                  <a:pt x="1790950" y="757091"/>
                  <a:pt x="1940335" y="891211"/>
                </a:cubicBezTo>
                <a:cubicBezTo>
                  <a:pt x="2418365" y="1320396"/>
                  <a:pt x="2457962" y="2055839"/>
                  <a:pt x="2028778" y="253386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36EF8DF-0D07-8062-B17F-4243453752FD}"/>
              </a:ext>
            </a:extLst>
          </p:cNvPr>
          <p:cNvSpPr/>
          <p:nvPr/>
        </p:nvSpPr>
        <p:spPr>
          <a:xfrm rot="13684914">
            <a:off x="2229085" y="713097"/>
            <a:ext cx="2326454" cy="2919988"/>
          </a:xfrm>
          <a:custGeom>
            <a:avLst/>
            <a:gdLst>
              <a:gd name="connsiteX0" fmla="*/ 2028778 w 2326454"/>
              <a:gd name="connsiteY0" fmla="*/ 2533869 h 2919988"/>
              <a:gd name="connsiteX1" fmla="*/ 386120 w 2326454"/>
              <a:gd name="connsiteY1" fmla="*/ 2622312 h 2919988"/>
              <a:gd name="connsiteX2" fmla="*/ 297677 w 2326454"/>
              <a:gd name="connsiteY2" fmla="*/ 979654 h 2919988"/>
              <a:gd name="connsiteX3" fmla="*/ 772560 w 2326454"/>
              <a:gd name="connsiteY3" fmla="*/ 660873 h 2919988"/>
              <a:gd name="connsiteX4" fmla="*/ 791514 w 2326454"/>
              <a:gd name="connsiteY4" fmla="*/ 655150 h 2919988"/>
              <a:gd name="connsiteX5" fmla="*/ 1088452 w 2326454"/>
              <a:gd name="connsiteY5" fmla="*/ 0 h 2919988"/>
              <a:gd name="connsiteX6" fmla="*/ 1366062 w 2326454"/>
              <a:gd name="connsiteY6" fmla="*/ 612507 h 2919988"/>
              <a:gd name="connsiteX7" fmla="*/ 1433970 w 2326454"/>
              <a:gd name="connsiteY7" fmla="*/ 625262 h 2919988"/>
              <a:gd name="connsiteX8" fmla="*/ 1940335 w 2326454"/>
              <a:gd name="connsiteY8" fmla="*/ 891211 h 2919988"/>
              <a:gd name="connsiteX9" fmla="*/ 2028778 w 2326454"/>
              <a:gd name="connsiteY9" fmla="*/ 2533869 h 29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6454" h="2919988">
                <a:moveTo>
                  <a:pt x="2028778" y="2533869"/>
                </a:moveTo>
                <a:cubicBezTo>
                  <a:pt x="1599593" y="3011899"/>
                  <a:pt x="864150" y="3051496"/>
                  <a:pt x="386120" y="2622312"/>
                </a:cubicBezTo>
                <a:cubicBezTo>
                  <a:pt x="-91911" y="2193127"/>
                  <a:pt x="-131508" y="1457684"/>
                  <a:pt x="297677" y="979654"/>
                </a:cubicBezTo>
                <a:cubicBezTo>
                  <a:pt x="431797" y="830269"/>
                  <a:pt x="595825" y="723701"/>
                  <a:pt x="772560" y="660873"/>
                </a:cubicBezTo>
                <a:lnTo>
                  <a:pt x="791514" y="655150"/>
                </a:lnTo>
                <a:lnTo>
                  <a:pt x="1088452" y="0"/>
                </a:lnTo>
                <a:lnTo>
                  <a:pt x="1366062" y="612507"/>
                </a:lnTo>
                <a:lnTo>
                  <a:pt x="1433970" y="625262"/>
                </a:lnTo>
                <a:cubicBezTo>
                  <a:pt x="1616428" y="668750"/>
                  <a:pt x="1790950" y="757091"/>
                  <a:pt x="1940335" y="891211"/>
                </a:cubicBezTo>
                <a:cubicBezTo>
                  <a:pt x="2418365" y="1320396"/>
                  <a:pt x="2457962" y="2055839"/>
                  <a:pt x="2028778" y="253386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68687-0CBC-9DF7-C0EF-EC1820F35CC7}"/>
              </a:ext>
            </a:extLst>
          </p:cNvPr>
          <p:cNvSpPr txBox="1"/>
          <p:nvPr/>
        </p:nvSpPr>
        <p:spPr>
          <a:xfrm>
            <a:off x="2855802" y="902563"/>
            <a:ext cx="13233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 Black" panose="020B0A00000000000000" pitchFamily="34" charset="-127"/>
                <a:ea typeface="Noto Sans KR Black" panose="020B0A00000000000000" pitchFamily="34" charset="-127"/>
                <a:cs typeface="+mn-cs"/>
              </a:rPr>
              <a:t>Q</a:t>
            </a:r>
            <a:endParaRPr lang="ko-KR" altLang="en-US" sz="1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728DE-3EB7-034D-EFA6-E3773DEE9979}"/>
              </a:ext>
            </a:extLst>
          </p:cNvPr>
          <p:cNvSpPr txBox="1"/>
          <p:nvPr/>
        </p:nvSpPr>
        <p:spPr>
          <a:xfrm>
            <a:off x="4739806" y="1379510"/>
            <a:ext cx="13233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0" dirty="0">
                <a:solidFill>
                  <a:prstClr val="whit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</a:t>
            </a:r>
            <a:endParaRPr lang="ko-KR" altLang="en-US" sz="1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38330-3CC4-FBD2-345C-4355700A3B48}"/>
              </a:ext>
            </a:extLst>
          </p:cNvPr>
          <p:cNvSpPr txBox="1"/>
          <p:nvPr/>
        </p:nvSpPr>
        <p:spPr>
          <a:xfrm>
            <a:off x="2855802" y="3775497"/>
            <a:ext cx="29148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ANY QUESTION?</a:t>
            </a:r>
            <a:endParaRPr lang="ko-KR" altLang="en-US" sz="25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04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4B10F56-8834-7FBE-A00B-5DC3715D3BCB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0FEBC-0D71-72A2-FD63-EFB5F19AE577}"/>
              </a:ext>
            </a:extLst>
          </p:cNvPr>
          <p:cNvSpPr txBox="1"/>
          <p:nvPr/>
        </p:nvSpPr>
        <p:spPr>
          <a:xfrm>
            <a:off x="3129746" y="169922"/>
            <a:ext cx="3064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일정 및 역할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3923E-2E95-FB65-C58F-2441BAD732F6}"/>
              </a:ext>
            </a:extLst>
          </p:cNvPr>
          <p:cNvSpPr txBox="1"/>
          <p:nvPr/>
        </p:nvSpPr>
        <p:spPr>
          <a:xfrm>
            <a:off x="119476" y="408450"/>
            <a:ext cx="1418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2023.05</a:t>
            </a:r>
            <a:endParaRPr lang="ko-KR" altLang="en-US" sz="15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34BAA2B1-95B8-F68C-1538-C881930222FA}"/>
              </a:ext>
            </a:extLst>
          </p:cNvPr>
          <p:cNvGraphicFramePr>
            <a:graphicFrameLocks noGrp="1"/>
          </p:cNvGraphicFramePr>
          <p:nvPr/>
        </p:nvGraphicFramePr>
        <p:xfrm>
          <a:off x="176120" y="739707"/>
          <a:ext cx="8681416" cy="4008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9379">
                  <a:extLst>
                    <a:ext uri="{9D8B030D-6E8A-4147-A177-3AD203B41FA5}">
                      <a16:colId xmlns:a16="http://schemas.microsoft.com/office/drawing/2014/main" val="4069476343"/>
                    </a:ext>
                  </a:extLst>
                </a:gridCol>
                <a:gridCol w="2201033">
                  <a:extLst>
                    <a:ext uri="{9D8B030D-6E8A-4147-A177-3AD203B41FA5}">
                      <a16:colId xmlns:a16="http://schemas.microsoft.com/office/drawing/2014/main" val="3977559926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775524779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3739419878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3830791000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3442933427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2350554781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3397335902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3522144762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3428244183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3914516942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1804257661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1841728233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139111261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1198672432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1136766131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2355351498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3621507893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568155341"/>
                    </a:ext>
                  </a:extLst>
                </a:gridCol>
                <a:gridCol w="327278">
                  <a:extLst>
                    <a:ext uri="{9D8B030D-6E8A-4147-A177-3AD203B41FA5}">
                      <a16:colId xmlns:a16="http://schemas.microsoft.com/office/drawing/2014/main" val="3901111507"/>
                    </a:ext>
                  </a:extLst>
                </a:gridCol>
              </a:tblGrid>
              <a:tr h="239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담당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내용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469900"/>
                  </a:ext>
                </a:extLst>
              </a:tr>
              <a:tr h="23911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일정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149074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주제 선정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665836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DB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설계 및 화면 구성 계획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534778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DB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37939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박정준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메인 화면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23094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박정준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로그인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회원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비회원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화면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39221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박정준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회원가입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회원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비회원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화면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276439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권영준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기차역 조회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화면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470416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이종현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기차 스케줄 조회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화면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364967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이희정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좌석 선택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화면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325298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김수진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차내식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화면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926848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이종현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결제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화면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246948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김수진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관리자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화면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6345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페이지별 버그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622828"/>
                  </a:ext>
                </a:extLst>
              </a:tr>
              <a:tr h="247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공통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PPT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발표자료 준비 및 시연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057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221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8FBE036-AF36-BF3F-83A2-0E221AB68905}"/>
              </a:ext>
            </a:extLst>
          </p:cNvPr>
          <p:cNvSpPr/>
          <p:nvPr/>
        </p:nvSpPr>
        <p:spPr>
          <a:xfrm>
            <a:off x="2021681" y="1517199"/>
            <a:ext cx="4936332" cy="1923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38330-3CC4-FBD2-345C-4355700A3B48}"/>
              </a:ext>
            </a:extLst>
          </p:cNvPr>
          <p:cNvSpPr txBox="1"/>
          <p:nvPr/>
        </p:nvSpPr>
        <p:spPr>
          <a:xfrm>
            <a:off x="2432447" y="2075737"/>
            <a:ext cx="41505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YOU!</a:t>
            </a:r>
            <a:endParaRPr lang="ko-KR" altLang="en-US" sz="50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6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48B55EB-20D3-F60E-D623-CC5D129DD1B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37444-E5AE-3C71-698E-B563DC33DE91}"/>
              </a:ext>
            </a:extLst>
          </p:cNvPr>
          <p:cNvSpPr txBox="1"/>
          <p:nvPr/>
        </p:nvSpPr>
        <p:spPr>
          <a:xfrm>
            <a:off x="1836738" y="1104900"/>
            <a:ext cx="50974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</a:p>
          <a:p>
            <a:pPr algn="ctr"/>
            <a:r>
              <a:rPr lang="ko-KR" altLang="en-US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프로그램</a:t>
            </a:r>
            <a:endParaRPr lang="en-US" altLang="ko-KR" sz="50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구조 </a:t>
            </a:r>
            <a:r>
              <a:rPr lang="en-US" altLang="ko-KR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&amp; </a:t>
            </a:r>
            <a:r>
              <a:rPr lang="ko-KR" altLang="en-US" sz="5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순서</a:t>
            </a:r>
          </a:p>
        </p:txBody>
      </p:sp>
    </p:spTree>
    <p:extLst>
      <p:ext uri="{BB962C8B-B14F-4D97-AF65-F5344CB8AC3E}">
        <p14:creationId xmlns:p14="http://schemas.microsoft.com/office/powerpoint/2010/main" val="3595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E0FEBC-0D71-72A2-FD63-EFB5F19AE577}"/>
              </a:ext>
            </a:extLst>
          </p:cNvPr>
          <p:cNvSpPr txBox="1"/>
          <p:nvPr/>
        </p:nvSpPr>
        <p:spPr>
          <a:xfrm>
            <a:off x="3048001" y="246553"/>
            <a:ext cx="31954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Usecase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Diagram</a:t>
            </a:r>
            <a:endParaRPr lang="ko-KR" altLang="en-US" sz="25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9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614413" y="598291"/>
              <a:ext cx="811107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03.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구조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B55EB-20D3-F60E-D623-CC5D129DD1B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2" descr="사용자 아이콘 에 Essential Part 1 Icons">
            <a:extLst>
              <a:ext uri="{FF2B5EF4-FFF2-40B4-BE49-F238E27FC236}">
                <a16:creationId xmlns:a16="http://schemas.microsoft.com/office/drawing/2014/main" id="{C6F2E78C-51C8-47F6-B665-D4ED68BB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71" y="1337944"/>
            <a:ext cx="623953" cy="5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0459C-77F6-C526-60F5-AD58107F4B10}"/>
              </a:ext>
            </a:extLst>
          </p:cNvPr>
          <p:cNvSpPr txBox="1"/>
          <p:nvPr/>
        </p:nvSpPr>
        <p:spPr>
          <a:xfrm>
            <a:off x="857461" y="1900639"/>
            <a:ext cx="709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비회원</a:t>
            </a:r>
          </a:p>
        </p:txBody>
      </p:sp>
      <p:pic>
        <p:nvPicPr>
          <p:cNvPr id="7" name="Picture 12" descr="사용자 아이콘 에 Essential Part 1 Icons">
            <a:extLst>
              <a:ext uri="{FF2B5EF4-FFF2-40B4-BE49-F238E27FC236}">
                <a16:creationId xmlns:a16="http://schemas.microsoft.com/office/drawing/2014/main" id="{DBF8D87A-5576-1B67-D5E9-5C052C73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71" y="3477237"/>
            <a:ext cx="623953" cy="5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AEB5D5-7438-5A24-FC85-A38F7FC832C6}"/>
              </a:ext>
            </a:extLst>
          </p:cNvPr>
          <p:cNvSpPr txBox="1"/>
          <p:nvPr/>
        </p:nvSpPr>
        <p:spPr>
          <a:xfrm>
            <a:off x="857461" y="4059598"/>
            <a:ext cx="709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회원</a:t>
            </a:r>
          </a:p>
        </p:txBody>
      </p:sp>
      <p:pic>
        <p:nvPicPr>
          <p:cNvPr id="10" name="Picture 8" descr="Administrator role management Vector Icons free download in SVG, PNG Format">
            <a:extLst>
              <a:ext uri="{FF2B5EF4-FFF2-40B4-BE49-F238E27FC236}">
                <a16:creationId xmlns:a16="http://schemas.microsoft.com/office/drawing/2014/main" id="{A349C197-05A9-54BF-C03C-F9C8B117E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551" y="2265621"/>
            <a:ext cx="612258" cy="61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2FFCD9-0BAD-C5F8-79D7-9A76E9BF060E}"/>
              </a:ext>
            </a:extLst>
          </p:cNvPr>
          <p:cNvSpPr txBox="1"/>
          <p:nvPr/>
        </p:nvSpPr>
        <p:spPr>
          <a:xfrm>
            <a:off x="7993837" y="2881020"/>
            <a:ext cx="709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관리자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50699D-963B-41D2-D41C-2E13213466CB}"/>
              </a:ext>
            </a:extLst>
          </p:cNvPr>
          <p:cNvSpPr/>
          <p:nvPr/>
        </p:nvSpPr>
        <p:spPr>
          <a:xfrm>
            <a:off x="1616291" y="983808"/>
            <a:ext cx="7301478" cy="3614382"/>
          </a:xfrm>
          <a:prstGeom prst="round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12" descr="사용자 아이콘 에 Essential Part 1 Icons">
            <a:extLst>
              <a:ext uri="{FF2B5EF4-FFF2-40B4-BE49-F238E27FC236}">
                <a16:creationId xmlns:a16="http://schemas.microsoft.com/office/drawing/2014/main" id="{202790EF-E900-4A83-FEEA-D8495E84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2357002"/>
            <a:ext cx="623953" cy="5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407956-303A-F39E-D3BD-B915A35552BC}"/>
              </a:ext>
            </a:extLst>
          </p:cNvPr>
          <p:cNvSpPr txBox="1"/>
          <p:nvPr/>
        </p:nvSpPr>
        <p:spPr>
          <a:xfrm>
            <a:off x="122089" y="2919697"/>
            <a:ext cx="709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이용자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B30620-A23D-1490-1AA0-F524FB32BC91}"/>
              </a:ext>
            </a:extLst>
          </p:cNvPr>
          <p:cNvGrpSpPr/>
          <p:nvPr/>
        </p:nvGrpSpPr>
        <p:grpSpPr>
          <a:xfrm rot="21217912">
            <a:off x="539494" y="3285125"/>
            <a:ext cx="336982" cy="451433"/>
            <a:chOff x="2654710" y="1504335"/>
            <a:chExt cx="570574" cy="66114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E0F59D9-A60A-B47B-EB32-A85B7BBF31C3}"/>
                </a:ext>
              </a:extLst>
            </p:cNvPr>
            <p:cNvCxnSpPr/>
            <p:nvPr/>
          </p:nvCxnSpPr>
          <p:spPr>
            <a:xfrm>
              <a:off x="2654710" y="1504335"/>
              <a:ext cx="393291" cy="511278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E1C968C2-36CD-454D-EC66-E4BEA64023B7}"/>
                </a:ext>
              </a:extLst>
            </p:cNvPr>
            <p:cNvSpPr/>
            <p:nvPr/>
          </p:nvSpPr>
          <p:spPr>
            <a:xfrm rot="8326135">
              <a:off x="2999143" y="1998028"/>
              <a:ext cx="226141" cy="16745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296BE76-E39D-8760-2ABB-823729EDDA4F}"/>
              </a:ext>
            </a:extLst>
          </p:cNvPr>
          <p:cNvGrpSpPr/>
          <p:nvPr/>
        </p:nvGrpSpPr>
        <p:grpSpPr>
          <a:xfrm rot="299003" flipV="1">
            <a:off x="564107" y="1914422"/>
            <a:ext cx="336982" cy="451433"/>
            <a:chOff x="2654710" y="1504335"/>
            <a:chExt cx="570574" cy="661143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F163344-5FFA-0791-65B0-849F38816786}"/>
                </a:ext>
              </a:extLst>
            </p:cNvPr>
            <p:cNvCxnSpPr/>
            <p:nvPr/>
          </p:nvCxnSpPr>
          <p:spPr>
            <a:xfrm>
              <a:off x="2654710" y="1504335"/>
              <a:ext cx="393291" cy="511278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10526BF2-4189-3C36-620A-7576871715D6}"/>
                </a:ext>
              </a:extLst>
            </p:cNvPr>
            <p:cNvSpPr/>
            <p:nvPr/>
          </p:nvSpPr>
          <p:spPr>
            <a:xfrm rot="8326135">
              <a:off x="2999143" y="1998028"/>
              <a:ext cx="226141" cy="16745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ECFA78A0-FBFD-3929-3755-25F0CAA1F624}"/>
              </a:ext>
            </a:extLst>
          </p:cNvPr>
          <p:cNvSpPr/>
          <p:nvPr/>
        </p:nvSpPr>
        <p:spPr>
          <a:xfrm>
            <a:off x="2930300" y="1484038"/>
            <a:ext cx="1767388" cy="4058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기차표 예매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747E2BC-73BB-48E5-2BAB-BE86D3B31CCC}"/>
              </a:ext>
            </a:extLst>
          </p:cNvPr>
          <p:cNvSpPr/>
          <p:nvPr/>
        </p:nvSpPr>
        <p:spPr>
          <a:xfrm>
            <a:off x="2881607" y="3753840"/>
            <a:ext cx="1816081" cy="4058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우대 할인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AA4791B-9DA6-A585-FB09-48312BDD9710}"/>
              </a:ext>
            </a:extLst>
          </p:cNvPr>
          <p:cNvSpPr/>
          <p:nvPr/>
        </p:nvSpPr>
        <p:spPr>
          <a:xfrm>
            <a:off x="5768004" y="1776579"/>
            <a:ext cx="1700375" cy="4058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차내식 관리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FD4325-11CD-F566-B946-D20109C114C0}"/>
              </a:ext>
            </a:extLst>
          </p:cNvPr>
          <p:cNvCxnSpPr>
            <a:cxnSpLocks/>
            <a:stCxn id="2" idx="3"/>
            <a:endCxn id="36" idx="2"/>
          </p:cNvCxnSpPr>
          <p:nvPr/>
        </p:nvCxnSpPr>
        <p:spPr>
          <a:xfrm>
            <a:off x="1524424" y="1619292"/>
            <a:ext cx="1405876" cy="6767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BAF994D-58AE-6DF7-FE0F-F30DF69B6982}"/>
              </a:ext>
            </a:extLst>
          </p:cNvPr>
          <p:cNvCxnSpPr>
            <a:cxnSpLocks/>
            <a:stCxn id="7" idx="3"/>
            <a:endCxn id="38" idx="2"/>
          </p:cNvCxnSpPr>
          <p:nvPr/>
        </p:nvCxnSpPr>
        <p:spPr>
          <a:xfrm>
            <a:off x="1524424" y="3758585"/>
            <a:ext cx="1357183" cy="198181"/>
          </a:xfrm>
          <a:prstGeom prst="line">
            <a:avLst/>
          </a:prstGeom>
          <a:ln w="127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AEA6AB8-419B-C9DE-29BA-3AA50B988282}"/>
              </a:ext>
            </a:extLst>
          </p:cNvPr>
          <p:cNvCxnSpPr>
            <a:cxnSpLocks/>
            <a:stCxn id="7" idx="3"/>
            <a:endCxn id="36" idx="2"/>
          </p:cNvCxnSpPr>
          <p:nvPr/>
        </p:nvCxnSpPr>
        <p:spPr>
          <a:xfrm flipV="1">
            <a:off x="1524424" y="1686964"/>
            <a:ext cx="1405876" cy="2071621"/>
          </a:xfrm>
          <a:prstGeom prst="line">
            <a:avLst/>
          </a:prstGeom>
          <a:ln w="127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AF839D1-97DC-2C88-E513-DEB15B96439C}"/>
              </a:ext>
            </a:extLst>
          </p:cNvPr>
          <p:cNvCxnSpPr>
            <a:cxnSpLocks/>
            <a:stCxn id="10" idx="1"/>
            <a:endCxn id="44" idx="6"/>
          </p:cNvCxnSpPr>
          <p:nvPr/>
        </p:nvCxnSpPr>
        <p:spPr>
          <a:xfrm flipH="1" flipV="1">
            <a:off x="7468379" y="1979505"/>
            <a:ext cx="623172" cy="592245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DE3EFD8F-8291-0ED5-B7CE-C5B330F5690A}"/>
              </a:ext>
            </a:extLst>
          </p:cNvPr>
          <p:cNvSpPr/>
          <p:nvPr/>
        </p:nvSpPr>
        <p:spPr>
          <a:xfrm>
            <a:off x="2930300" y="2050876"/>
            <a:ext cx="1767388" cy="4058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기차표 조회</a:t>
            </a: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E5B949C6-5476-4278-D98B-847854284D5E}"/>
              </a:ext>
            </a:extLst>
          </p:cNvPr>
          <p:cNvSpPr/>
          <p:nvPr/>
        </p:nvSpPr>
        <p:spPr>
          <a:xfrm>
            <a:off x="2930300" y="2616517"/>
            <a:ext cx="1767388" cy="4058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기차표 환불</a:t>
            </a: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D74D0F2-3BFC-B3FD-F598-EB7E8DC430B9}"/>
              </a:ext>
            </a:extLst>
          </p:cNvPr>
          <p:cNvCxnSpPr>
            <a:cxnSpLocks/>
            <a:stCxn id="2" idx="3"/>
            <a:endCxn id="116" idx="2"/>
          </p:cNvCxnSpPr>
          <p:nvPr/>
        </p:nvCxnSpPr>
        <p:spPr>
          <a:xfrm>
            <a:off x="1524424" y="1619292"/>
            <a:ext cx="1405876" cy="63451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8BDB159A-1FF1-20FD-D2BC-57613AAEC7F6}"/>
              </a:ext>
            </a:extLst>
          </p:cNvPr>
          <p:cNvCxnSpPr>
            <a:cxnSpLocks/>
            <a:stCxn id="2" idx="3"/>
            <a:endCxn id="117" idx="2"/>
          </p:cNvCxnSpPr>
          <p:nvPr/>
        </p:nvCxnSpPr>
        <p:spPr>
          <a:xfrm>
            <a:off x="1524424" y="1619292"/>
            <a:ext cx="1405876" cy="120015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DCA845B8-D61A-725D-3538-6B5554D94A28}"/>
              </a:ext>
            </a:extLst>
          </p:cNvPr>
          <p:cNvCxnSpPr>
            <a:cxnSpLocks/>
            <a:stCxn id="7" idx="3"/>
            <a:endCxn id="116" idx="2"/>
          </p:cNvCxnSpPr>
          <p:nvPr/>
        </p:nvCxnSpPr>
        <p:spPr>
          <a:xfrm flipV="1">
            <a:off x="1524424" y="2253802"/>
            <a:ext cx="1405876" cy="150478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EC7A4851-8877-02E2-8F43-4EE5AF19EC02}"/>
              </a:ext>
            </a:extLst>
          </p:cNvPr>
          <p:cNvCxnSpPr>
            <a:cxnSpLocks/>
            <a:stCxn id="7" idx="3"/>
            <a:endCxn id="117" idx="2"/>
          </p:cNvCxnSpPr>
          <p:nvPr/>
        </p:nvCxnSpPr>
        <p:spPr>
          <a:xfrm flipV="1">
            <a:off x="1524424" y="2819443"/>
            <a:ext cx="1405876" cy="93914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C2940E2F-A18F-2D9D-F7AA-CE3278180A57}"/>
              </a:ext>
            </a:extLst>
          </p:cNvPr>
          <p:cNvCxnSpPr>
            <a:stCxn id="10" idx="1"/>
            <a:endCxn id="116" idx="6"/>
          </p:cNvCxnSpPr>
          <p:nvPr/>
        </p:nvCxnSpPr>
        <p:spPr>
          <a:xfrm flipH="1" flipV="1">
            <a:off x="4697688" y="2253802"/>
            <a:ext cx="3393863" cy="317948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CED5F7BE-BC0E-8854-D16A-3604516D3B46}"/>
              </a:ext>
            </a:extLst>
          </p:cNvPr>
          <p:cNvCxnSpPr>
            <a:stCxn id="10" idx="1"/>
            <a:endCxn id="117" idx="6"/>
          </p:cNvCxnSpPr>
          <p:nvPr/>
        </p:nvCxnSpPr>
        <p:spPr>
          <a:xfrm flipH="1">
            <a:off x="4697688" y="2571750"/>
            <a:ext cx="3393863" cy="247693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372F1655-2A59-28EB-CF98-77F0ACC74DC3}"/>
              </a:ext>
            </a:extLst>
          </p:cNvPr>
          <p:cNvSpPr/>
          <p:nvPr/>
        </p:nvSpPr>
        <p:spPr>
          <a:xfrm>
            <a:off x="5743575" y="1238208"/>
            <a:ext cx="1700375" cy="40585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이용자 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정보 조회</a:t>
            </a:r>
          </a:p>
        </p:txBody>
      </p: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65C2B367-E527-E049-A90D-C2655231504C}"/>
              </a:ext>
            </a:extLst>
          </p:cNvPr>
          <p:cNvCxnSpPr>
            <a:stCxn id="10" idx="1"/>
            <a:endCxn id="153" idx="6"/>
          </p:cNvCxnSpPr>
          <p:nvPr/>
        </p:nvCxnSpPr>
        <p:spPr>
          <a:xfrm flipH="1" flipV="1">
            <a:off x="7443950" y="1441134"/>
            <a:ext cx="647601" cy="1130616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87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8F2B02C-C3FE-84BA-CA16-4A34593FF3DC}"/>
              </a:ext>
            </a:extLst>
          </p:cNvPr>
          <p:cNvGrpSpPr/>
          <p:nvPr/>
        </p:nvGrpSpPr>
        <p:grpSpPr>
          <a:xfrm>
            <a:off x="165098" y="46953"/>
            <a:ext cx="1115965" cy="936855"/>
            <a:chOff x="374649" y="77889"/>
            <a:chExt cx="1115965" cy="936855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DB922B8-38A8-BC90-6C45-CE33B84D2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063FA7-648A-E5EA-41C3-6893DAF43694}"/>
                </a:ext>
              </a:extLst>
            </p:cNvPr>
            <p:cNvSpPr txBox="1"/>
            <p:nvPr/>
          </p:nvSpPr>
          <p:spPr>
            <a:xfrm>
              <a:off x="614413" y="598291"/>
              <a:ext cx="811107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03.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순서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8B55EB-20D3-F60E-D623-CC5D129DD1B0}"/>
              </a:ext>
            </a:extLst>
          </p:cNvPr>
          <p:cNvSpPr/>
          <p:nvPr/>
        </p:nvSpPr>
        <p:spPr>
          <a:xfrm>
            <a:off x="1" y="4952326"/>
            <a:ext cx="9144000" cy="1911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4A383F7-ED4D-F66B-198F-475045E16864}"/>
              </a:ext>
            </a:extLst>
          </p:cNvPr>
          <p:cNvGrpSpPr/>
          <p:nvPr/>
        </p:nvGrpSpPr>
        <p:grpSpPr>
          <a:xfrm>
            <a:off x="1215969" y="332702"/>
            <a:ext cx="6134660" cy="4334883"/>
            <a:chOff x="998762" y="241262"/>
            <a:chExt cx="6134660" cy="43348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AC86F38-874D-A476-2BF9-6D1AC54E8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7"/>
            <a:stretch/>
          </p:blipFill>
          <p:spPr>
            <a:xfrm>
              <a:off x="998762" y="2588933"/>
              <a:ext cx="1961604" cy="1062391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7847AF9-5EA0-8AED-531D-6A20BB1EA55A}"/>
                </a:ext>
              </a:extLst>
            </p:cNvPr>
            <p:cNvSpPr/>
            <p:nvPr/>
          </p:nvSpPr>
          <p:spPr>
            <a:xfrm>
              <a:off x="1508916" y="2172682"/>
              <a:ext cx="1064206" cy="31016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메인 화면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81436C-CFFA-AF60-14BA-16C60135FF9F}"/>
                </a:ext>
              </a:extLst>
            </p:cNvPr>
            <p:cNvGrpSpPr/>
            <p:nvPr/>
          </p:nvGrpSpPr>
          <p:grpSpPr>
            <a:xfrm>
              <a:off x="2573122" y="656334"/>
              <a:ext cx="1996284" cy="3466620"/>
              <a:chOff x="1803400" y="369673"/>
              <a:chExt cx="1996284" cy="3466620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BF3F533-8D05-E557-D82D-50C7A09145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400" y="2038350"/>
                <a:ext cx="608228" cy="4171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4D95666-FCB1-2935-5F6D-7DB148178B29}"/>
                  </a:ext>
                </a:extLst>
              </p:cNvPr>
              <p:cNvSpPr/>
              <p:nvPr/>
            </p:nvSpPr>
            <p:spPr>
              <a:xfrm>
                <a:off x="2735478" y="369673"/>
                <a:ext cx="1064206" cy="31016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기차 예매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3D76BEC-BFA4-30C1-FF45-A8C9D52BD2F5}"/>
                  </a:ext>
                </a:extLst>
              </p:cNvPr>
              <p:cNvSpPr/>
              <p:nvPr/>
            </p:nvSpPr>
            <p:spPr>
              <a:xfrm>
                <a:off x="2735478" y="1909118"/>
                <a:ext cx="1064206" cy="31016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조회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변경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3F812A6-2966-23CC-43D7-7ED5DE796F3B}"/>
                  </a:ext>
                </a:extLst>
              </p:cNvPr>
              <p:cNvSpPr/>
              <p:nvPr/>
            </p:nvSpPr>
            <p:spPr>
              <a:xfrm>
                <a:off x="2722778" y="3526133"/>
                <a:ext cx="1064206" cy="31016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관리자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D594552-223D-EB65-7C47-014F3C3538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11628" y="505616"/>
                <a:ext cx="6350" cy="3175597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32EBB07-59CF-752A-8AF0-AA68106D5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7978" y="505616"/>
                <a:ext cx="3111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026CEF3-4348-7638-0B25-A9BBAFCE8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628" y="2044700"/>
                <a:ext cx="3111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9F1607F-03F8-E17C-4711-84CC52303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7978" y="3681213"/>
                <a:ext cx="3111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CF0BBB4-A095-BE6E-0F8F-C589376BB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717"/>
            <a:stretch/>
          </p:blipFill>
          <p:spPr>
            <a:xfrm>
              <a:off x="4806951" y="241262"/>
              <a:ext cx="2326471" cy="126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A2D1AA2-A06D-00FA-E219-8D75FE36F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717"/>
            <a:stretch/>
          </p:blipFill>
          <p:spPr>
            <a:xfrm>
              <a:off x="4806951" y="1732885"/>
              <a:ext cx="2326471" cy="126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0BE7ED7-E426-CDAE-9FA4-6991590F3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717"/>
            <a:stretch/>
          </p:blipFill>
          <p:spPr>
            <a:xfrm>
              <a:off x="4806951" y="3316145"/>
              <a:ext cx="2326470" cy="126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9AEEE7-C42C-B785-F22A-6258A28616B7}"/>
              </a:ext>
            </a:extLst>
          </p:cNvPr>
          <p:cNvSpPr txBox="1"/>
          <p:nvPr/>
        </p:nvSpPr>
        <p:spPr>
          <a:xfrm>
            <a:off x="99720" y="946737"/>
            <a:ext cx="124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216531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2C7620-B0A8-BD40-0FD6-7F9B1D0C036A}"/>
              </a:ext>
            </a:extLst>
          </p:cNvPr>
          <p:cNvGrpSpPr/>
          <p:nvPr/>
        </p:nvGrpSpPr>
        <p:grpSpPr>
          <a:xfrm>
            <a:off x="165098" y="46953"/>
            <a:ext cx="1115965" cy="936855"/>
            <a:chOff x="374649" y="77889"/>
            <a:chExt cx="1115965" cy="93685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5B2560-0620-09BA-7F0B-E969F9822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78" r="15118"/>
            <a:stretch/>
          </p:blipFill>
          <p:spPr>
            <a:xfrm>
              <a:off x="374649" y="77889"/>
              <a:ext cx="1115965" cy="9368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F8E59-4308-90B8-B1F5-614F45179276}"/>
                </a:ext>
              </a:extLst>
            </p:cNvPr>
            <p:cNvSpPr txBox="1"/>
            <p:nvPr/>
          </p:nvSpPr>
          <p:spPr>
            <a:xfrm>
              <a:off x="614413" y="598291"/>
              <a:ext cx="811107" cy="275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03. </a:t>
              </a:r>
              <a:r>
                <a:rPr lang="ko-KR" altLang="en-US" sz="900" dirty="0">
                  <a:solidFill>
                    <a:schemeClr val="bg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순서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288B16-A1AF-A526-9263-CA4E0471CB85}"/>
              </a:ext>
            </a:extLst>
          </p:cNvPr>
          <p:cNvSpPr txBox="1"/>
          <p:nvPr/>
        </p:nvSpPr>
        <p:spPr>
          <a:xfrm>
            <a:off x="99720" y="946737"/>
            <a:ext cx="124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기차 예매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F759F58-868B-57EF-0A6B-F153F9111378}"/>
              </a:ext>
            </a:extLst>
          </p:cNvPr>
          <p:cNvGrpSpPr/>
          <p:nvPr/>
        </p:nvGrpSpPr>
        <p:grpSpPr>
          <a:xfrm>
            <a:off x="1" y="72652"/>
            <a:ext cx="9144000" cy="5070847"/>
            <a:chOff x="1" y="72652"/>
            <a:chExt cx="9144000" cy="507084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8B55EB-20D3-F60E-D623-CC5D129DD1B0}"/>
                </a:ext>
              </a:extLst>
            </p:cNvPr>
            <p:cNvSpPr/>
            <p:nvPr/>
          </p:nvSpPr>
          <p:spPr>
            <a:xfrm>
              <a:off x="1" y="4952326"/>
              <a:ext cx="9144000" cy="19117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7847AF9-5EA0-8AED-531D-6A20BB1EA55A}"/>
                </a:ext>
              </a:extLst>
            </p:cNvPr>
            <p:cNvSpPr/>
            <p:nvPr/>
          </p:nvSpPr>
          <p:spPr>
            <a:xfrm>
              <a:off x="892966" y="2133772"/>
              <a:ext cx="1064206" cy="31016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기차 예매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81436C-CFFA-AF60-14BA-16C60135FF9F}"/>
                </a:ext>
              </a:extLst>
            </p:cNvPr>
            <p:cNvGrpSpPr/>
            <p:nvPr/>
          </p:nvGrpSpPr>
          <p:grpSpPr>
            <a:xfrm>
              <a:off x="1957172" y="707065"/>
              <a:ext cx="7186828" cy="3687577"/>
              <a:chOff x="1803400" y="459314"/>
              <a:chExt cx="7186828" cy="3687577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BF3F533-8D05-E557-D82D-50C7A09145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400" y="2038350"/>
                <a:ext cx="201828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34D95666-FCB1-2935-5F6D-7DB148178B29}"/>
                  </a:ext>
                </a:extLst>
              </p:cNvPr>
              <p:cNvSpPr/>
              <p:nvPr/>
            </p:nvSpPr>
            <p:spPr>
              <a:xfrm>
                <a:off x="2322728" y="459314"/>
                <a:ext cx="1041400" cy="31016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</a:rPr>
                  <a:t>회원 예매</a:t>
                </a: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3F812A6-2966-23CC-43D7-7ED5DE796F3B}"/>
                  </a:ext>
                </a:extLst>
              </p:cNvPr>
              <p:cNvSpPr/>
              <p:nvPr/>
            </p:nvSpPr>
            <p:spPr>
              <a:xfrm>
                <a:off x="2308782" y="3432948"/>
                <a:ext cx="1054100" cy="31016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</a:rPr>
                  <a:t>비회원 예매</a:t>
                </a: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9D594552-223D-EB65-7C47-014F3C353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5228" y="595257"/>
                <a:ext cx="5104" cy="2992771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32EBB07-59CF-752A-8AF0-AA68106D59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5228" y="595257"/>
                <a:ext cx="3111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F9F1607F-03F8-E17C-4711-84CC523034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3982" y="3588028"/>
                <a:ext cx="3111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922BEF6-7BD6-9DF0-4A48-82A1F854F891}"/>
                  </a:ext>
                </a:extLst>
              </p:cNvPr>
              <p:cNvSpPr/>
              <p:nvPr/>
            </p:nvSpPr>
            <p:spPr>
              <a:xfrm>
                <a:off x="3681628" y="464584"/>
                <a:ext cx="1041400" cy="31016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>
                    <a:solidFill>
                      <a:schemeClr val="bg1"/>
                    </a:solidFill>
                  </a:rPr>
                  <a:t>로그인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B6711BF-9782-9B5C-9651-0B80E1B48D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4128" y="600527"/>
                <a:ext cx="3111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135AD07C-9360-5FDA-440B-EE338D0856E2}"/>
                  </a:ext>
                </a:extLst>
              </p:cNvPr>
              <p:cNvSpPr/>
              <p:nvPr/>
            </p:nvSpPr>
            <p:spPr>
              <a:xfrm>
                <a:off x="3667682" y="3432948"/>
                <a:ext cx="1041400" cy="31016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</a:rPr>
                  <a:t>비회원 가입</a:t>
                </a: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85B26F00-1C70-DFE4-B50B-299C9C4CCE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0182" y="3568891"/>
                <a:ext cx="3111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25EAC151-B733-4FBA-40BD-9159471F1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3572" y="1499629"/>
                <a:ext cx="0" cy="202070"/>
              </a:xfrm>
              <a:prstGeom prst="lin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2C0BC342-2E88-0DDD-E123-C6CD5D268F28}"/>
                  </a:ext>
                </a:extLst>
              </p:cNvPr>
              <p:cNvSpPr/>
              <p:nvPr/>
            </p:nvSpPr>
            <p:spPr>
              <a:xfrm>
                <a:off x="3726078" y="1701699"/>
                <a:ext cx="1041400" cy="31016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</a:rPr>
                  <a:t>ID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 찾기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E8E48057-6310-5004-56AB-7C300D82065A}"/>
                  </a:ext>
                </a:extLst>
              </p:cNvPr>
              <p:cNvSpPr/>
              <p:nvPr/>
            </p:nvSpPr>
            <p:spPr>
              <a:xfrm>
                <a:off x="3720414" y="2054357"/>
                <a:ext cx="1041400" cy="31016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</a:rPr>
                  <a:t>PW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찾기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A2FED97-CCC8-5AAC-1C8C-57D143CCBF40}"/>
                  </a:ext>
                </a:extLst>
              </p:cNvPr>
              <p:cNvSpPr/>
              <p:nvPr/>
            </p:nvSpPr>
            <p:spPr>
              <a:xfrm>
                <a:off x="3726078" y="2412243"/>
                <a:ext cx="1041400" cy="31016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</a:rPr>
                  <a:t>회원가입</a:t>
                </a: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C55DBF42-8217-5A0F-1BF5-685201225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3028" y="614394"/>
                <a:ext cx="7683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851793C4-159C-60C5-BD57-5DDB6C4F4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4453" y="3586573"/>
                <a:ext cx="7683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D385BA17-D6AD-FBB7-AF80-1649F0F21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1492" y="3120142"/>
                <a:ext cx="0" cy="1025432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9DAF9A3-750A-AA50-1337-D538D6286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5503" y="3119066"/>
                <a:ext cx="7683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829C122-2AB3-14B5-0ED0-16C40C88B6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2803" y="4146891"/>
                <a:ext cx="7683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072D60C4-1A25-2862-04A5-6C4D30E04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0067" y="651405"/>
                <a:ext cx="3111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5DA04836-075E-8A31-79D6-FDE58AA07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1178" y="3632858"/>
                <a:ext cx="31115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A032BCDE-53A0-D0FE-7A3B-9635659DB3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5637" y="647999"/>
                <a:ext cx="5104" cy="2992771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4C5654AA-08D9-E3D6-DCDE-8A7B12537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2328" y="2144384"/>
                <a:ext cx="977900" cy="0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8A70CD2-B31E-E9EF-6DE9-B7C854C7512E}"/>
                </a:ext>
              </a:extLst>
            </p:cNvPr>
            <p:cNvSpPr/>
            <p:nvPr/>
          </p:nvSpPr>
          <p:spPr>
            <a:xfrm>
              <a:off x="25610" y="2131021"/>
              <a:ext cx="685590" cy="3101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메인 화면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F316351-9B90-9134-229A-A666628B92D5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706776" y="2286101"/>
              <a:ext cx="186190" cy="2751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05544E1-95FD-69DF-D3CC-25418660F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17"/>
            <a:stretch/>
          </p:blipFill>
          <p:spPr>
            <a:xfrm>
              <a:off x="779777" y="2535375"/>
              <a:ext cx="1224333" cy="66309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766901A-1426-D4A5-96BA-EB81F6ED9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717"/>
            <a:stretch/>
          </p:blipFill>
          <p:spPr>
            <a:xfrm>
              <a:off x="2379320" y="1074094"/>
              <a:ext cx="1223059" cy="6624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4AA5238-C7C9-28B5-E822-4BE06B92A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717"/>
            <a:stretch/>
          </p:blipFill>
          <p:spPr>
            <a:xfrm>
              <a:off x="2379320" y="4053284"/>
              <a:ext cx="1223059" cy="6624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F5A01EC-8BE3-EC09-31D6-0C9D6D55E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717"/>
            <a:stretch/>
          </p:blipFill>
          <p:spPr>
            <a:xfrm>
              <a:off x="3744570" y="1084980"/>
              <a:ext cx="1223059" cy="6624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B0DFCE4-EE3E-6899-A2A3-480927198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717"/>
            <a:stretch/>
          </p:blipFill>
          <p:spPr>
            <a:xfrm>
              <a:off x="3780033" y="4051484"/>
              <a:ext cx="1229706" cy="666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32F685E-6B72-7913-E71B-BA3754ED7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717"/>
            <a:stretch/>
          </p:blipFill>
          <p:spPr>
            <a:xfrm>
              <a:off x="6413500" y="3006817"/>
              <a:ext cx="1329412" cy="72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A0F0DB2-8BAF-4570-751E-2B28BCF55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717"/>
            <a:stretch/>
          </p:blipFill>
          <p:spPr>
            <a:xfrm>
              <a:off x="6400800" y="4011989"/>
              <a:ext cx="1329412" cy="72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119527-4BFE-0BAD-9B0E-C99AF8B73F7E}"/>
                </a:ext>
              </a:extLst>
            </p:cNvPr>
            <p:cNvSpPr txBox="1"/>
            <p:nvPr/>
          </p:nvSpPr>
          <p:spPr>
            <a:xfrm>
              <a:off x="5703463" y="3054063"/>
              <a:ext cx="53732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Noto Sans KR Black" panose="020B0600000101010101" charset="-127"/>
                  <a:ea typeface="Noto Sans KR Black" panose="020B0600000101010101" charset="-127"/>
                </a:rPr>
                <a:t>성공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57721A-5221-7A21-7A01-0F3EA573C78B}"/>
                </a:ext>
              </a:extLst>
            </p:cNvPr>
            <p:cNvSpPr txBox="1"/>
            <p:nvPr/>
          </p:nvSpPr>
          <p:spPr>
            <a:xfrm>
              <a:off x="5729204" y="4070160"/>
              <a:ext cx="53732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Noto Sans KR Black" panose="020B0600000101010101" charset="-127"/>
                  <a:ea typeface="Noto Sans KR Black" panose="020B0600000101010101" charset="-127"/>
                </a:rPr>
                <a:t>실패</a:t>
              </a: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E2C0822C-A81B-9D94-E709-DDEB53FCE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717"/>
            <a:stretch/>
          </p:blipFill>
          <p:spPr>
            <a:xfrm>
              <a:off x="6413500" y="1054474"/>
              <a:ext cx="1329412" cy="72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30631C9-2D03-2D83-B37F-9C7128DC5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3717"/>
            <a:stretch/>
          </p:blipFill>
          <p:spPr>
            <a:xfrm>
              <a:off x="6413500" y="79876"/>
              <a:ext cx="1329412" cy="720000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3C9EBFFD-C843-35EA-6EE3-E2124E40A374}"/>
                </a:ext>
              </a:extLst>
            </p:cNvPr>
            <p:cNvCxnSpPr>
              <a:cxnSpLocks/>
            </p:cNvCxnSpPr>
            <p:nvPr/>
          </p:nvCxnSpPr>
          <p:spPr>
            <a:xfrm>
              <a:off x="5641139" y="377043"/>
              <a:ext cx="0" cy="1025432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F181EDDC-D0AA-4BDB-31E3-8649D61396E7}"/>
                </a:ext>
              </a:extLst>
            </p:cNvPr>
            <p:cNvCxnSpPr>
              <a:cxnSpLocks/>
            </p:cNvCxnSpPr>
            <p:nvPr/>
          </p:nvCxnSpPr>
          <p:spPr>
            <a:xfrm>
              <a:off x="5645150" y="375967"/>
              <a:ext cx="768350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27C087FD-E8E8-F0FD-D4C1-C6E68AE47EED}"/>
                </a:ext>
              </a:extLst>
            </p:cNvPr>
            <p:cNvCxnSpPr>
              <a:cxnSpLocks/>
            </p:cNvCxnSpPr>
            <p:nvPr/>
          </p:nvCxnSpPr>
          <p:spPr>
            <a:xfrm>
              <a:off x="5632450" y="1403792"/>
              <a:ext cx="768350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B3094EB-1BF9-0F15-A037-7F19AABB7501}"/>
                </a:ext>
              </a:extLst>
            </p:cNvPr>
            <p:cNvSpPr txBox="1"/>
            <p:nvPr/>
          </p:nvSpPr>
          <p:spPr>
            <a:xfrm>
              <a:off x="5752306" y="72652"/>
              <a:ext cx="53732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Noto Sans KR Black" panose="020B0600000101010101" charset="-127"/>
                  <a:ea typeface="Noto Sans KR Black" panose="020B0600000101010101" charset="-127"/>
                </a:rPr>
                <a:t>성공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7ABF9F2-AEEF-2255-4CFA-79E36F542DC7}"/>
                </a:ext>
              </a:extLst>
            </p:cNvPr>
            <p:cNvSpPr txBox="1"/>
            <p:nvPr/>
          </p:nvSpPr>
          <p:spPr>
            <a:xfrm>
              <a:off x="5768634" y="1086269"/>
              <a:ext cx="53732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latin typeface="Noto Sans KR Black" panose="020B0600000101010101" charset="-127"/>
                  <a:ea typeface="Noto Sans KR Black" panose="020B0600000101010101" charset="-127"/>
                </a:rPr>
                <a:t>실패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010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1441</Words>
  <Application>Microsoft Office PowerPoint</Application>
  <PresentationFormat>화면 슬라이드 쇼(16:9)</PresentationFormat>
  <Paragraphs>414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9" baseType="lpstr">
      <vt:lpstr>Noto Sans KR Black</vt:lpstr>
      <vt:lpstr>Noto Sans KR Light</vt:lpstr>
      <vt:lpstr>Noto Sans KR Medium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민수</dc:creator>
  <cp:lastModifiedBy>Gi7A-09</cp:lastModifiedBy>
  <cp:revision>207</cp:revision>
  <dcterms:created xsi:type="dcterms:W3CDTF">2023-05-24T10:26:24Z</dcterms:created>
  <dcterms:modified xsi:type="dcterms:W3CDTF">2023-05-30T00:36:22Z</dcterms:modified>
  <cp:version/>
</cp:coreProperties>
</file>